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59"/>
  </p:notesMasterIdLst>
  <p:handoutMasterIdLst>
    <p:handoutMasterId r:id="rId60"/>
  </p:handoutMasterIdLst>
  <p:sldIdLst>
    <p:sldId id="264" r:id="rId3"/>
    <p:sldId id="277" r:id="rId4"/>
    <p:sldId id="398" r:id="rId5"/>
    <p:sldId id="379" r:id="rId6"/>
    <p:sldId id="338" r:id="rId7"/>
    <p:sldId id="380" r:id="rId8"/>
    <p:sldId id="389" r:id="rId9"/>
    <p:sldId id="280" r:id="rId10"/>
    <p:sldId id="282" r:id="rId11"/>
    <p:sldId id="283" r:id="rId12"/>
    <p:sldId id="395" r:id="rId13"/>
    <p:sldId id="339" r:id="rId14"/>
    <p:sldId id="337" r:id="rId15"/>
    <p:sldId id="278" r:id="rId16"/>
    <p:sldId id="279" r:id="rId17"/>
    <p:sldId id="284" r:id="rId18"/>
    <p:sldId id="285" r:id="rId19"/>
    <p:sldId id="287" r:id="rId20"/>
    <p:sldId id="286" r:id="rId21"/>
    <p:sldId id="381" r:id="rId22"/>
    <p:sldId id="288" r:id="rId23"/>
    <p:sldId id="289" r:id="rId24"/>
    <p:sldId id="292" r:id="rId25"/>
    <p:sldId id="293" r:id="rId26"/>
    <p:sldId id="294" r:id="rId27"/>
    <p:sldId id="295" r:id="rId28"/>
    <p:sldId id="297" r:id="rId29"/>
    <p:sldId id="298" r:id="rId30"/>
    <p:sldId id="341" r:id="rId31"/>
    <p:sldId id="299" r:id="rId32"/>
    <p:sldId id="300" r:id="rId33"/>
    <p:sldId id="382" r:id="rId34"/>
    <p:sldId id="306" r:id="rId35"/>
    <p:sldId id="308" r:id="rId36"/>
    <p:sldId id="301" r:id="rId37"/>
    <p:sldId id="342" r:id="rId38"/>
    <p:sldId id="390" r:id="rId39"/>
    <p:sldId id="290" r:id="rId40"/>
    <p:sldId id="383" r:id="rId41"/>
    <p:sldId id="396" r:id="rId42"/>
    <p:sldId id="397" r:id="rId43"/>
    <p:sldId id="296" r:id="rId44"/>
    <p:sldId id="385" r:id="rId45"/>
    <p:sldId id="304" r:id="rId46"/>
    <p:sldId id="387" r:id="rId47"/>
    <p:sldId id="303" r:id="rId48"/>
    <p:sldId id="305" r:id="rId49"/>
    <p:sldId id="388" r:id="rId50"/>
    <p:sldId id="309" r:id="rId51"/>
    <p:sldId id="311" r:id="rId52"/>
    <p:sldId id="392" r:id="rId53"/>
    <p:sldId id="393" r:id="rId54"/>
    <p:sldId id="318" r:id="rId55"/>
    <p:sldId id="320" r:id="rId56"/>
    <p:sldId id="391" r:id="rId57"/>
    <p:sldId id="394" r:id="rId58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82" d="100"/>
          <a:sy n="82" d="100"/>
        </p:scale>
        <p:origin x="720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2FC95A-201A-4D22-944F-8DBBC0C38C02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7D30A1A-D630-4FC6-9E02-6D1DA228405A}">
      <dgm:prSet phldrT="[Text]"/>
      <dgm:spPr/>
      <dgm:t>
        <a:bodyPr/>
        <a:lstStyle/>
        <a:p>
          <a:pPr rtl="0"/>
          <a:r>
            <a:rPr lang="tr-TR" dirty="0"/>
            <a:t>Boyutlar</a:t>
          </a:r>
        </a:p>
      </dgm:t>
    </dgm:pt>
    <dgm:pt modelId="{62BAC3B1-6206-4B4F-8C22-9C414D176197}" type="parTrans" cxnId="{F6BBEFD0-EFAE-4EFB-B799-0D33F84EA745}">
      <dgm:prSet/>
      <dgm:spPr/>
      <dgm:t>
        <a:bodyPr/>
        <a:lstStyle/>
        <a:p>
          <a:endParaRPr lang="tr-TR"/>
        </a:p>
      </dgm:t>
    </dgm:pt>
    <dgm:pt modelId="{81F41C40-BC18-4A23-A066-4EFCE37A5E31}" type="sibTrans" cxnId="{F6BBEFD0-EFAE-4EFB-B799-0D33F84EA745}">
      <dgm:prSet/>
      <dgm:spPr/>
      <dgm:t>
        <a:bodyPr/>
        <a:lstStyle/>
        <a:p>
          <a:endParaRPr lang="tr-TR"/>
        </a:p>
      </dgm:t>
    </dgm:pt>
    <dgm:pt modelId="{3B7BBBA7-046A-4C41-A29C-CDC021D85FFA}">
      <dgm:prSet phldrT="[Text]"/>
      <dgm:spPr/>
      <dgm:t>
        <a:bodyPr/>
        <a:lstStyle/>
        <a:p>
          <a:pPr rtl="0"/>
          <a:r>
            <a:rPr lang="tr-TR" dirty="0">
              <a:solidFill>
                <a:srgbClr val="00B0F0"/>
              </a:solidFill>
            </a:rPr>
            <a:t>Temel Boyutlar</a:t>
          </a:r>
        </a:p>
        <a:p>
          <a:pPr rtl="0"/>
          <a:r>
            <a:rPr lang="tr-TR" dirty="0">
              <a:solidFill>
                <a:srgbClr val="FFC000"/>
              </a:solidFill>
            </a:rPr>
            <a:t>Uzunluk, Kütle, Zaman, Sıcak</a:t>
          </a:r>
        </a:p>
      </dgm:t>
    </dgm:pt>
    <dgm:pt modelId="{F561165C-6F8F-4CEC-BBC6-B1D9CFFCF475}" type="parTrans" cxnId="{BA13E134-8477-48FF-9BF1-82D9B72BA6AC}">
      <dgm:prSet/>
      <dgm:spPr/>
      <dgm:t>
        <a:bodyPr/>
        <a:lstStyle/>
        <a:p>
          <a:endParaRPr lang="tr-TR"/>
        </a:p>
      </dgm:t>
    </dgm:pt>
    <dgm:pt modelId="{043BB56D-5BA0-4C19-93DB-4A33F4DA49E8}" type="sibTrans" cxnId="{BA13E134-8477-48FF-9BF1-82D9B72BA6AC}">
      <dgm:prSet/>
      <dgm:spPr/>
      <dgm:t>
        <a:bodyPr/>
        <a:lstStyle/>
        <a:p>
          <a:endParaRPr lang="tr-TR"/>
        </a:p>
      </dgm:t>
    </dgm:pt>
    <dgm:pt modelId="{A776057A-BB01-469C-8065-02F773DD735E}">
      <dgm:prSet phldrT="[Text]"/>
      <dgm:spPr/>
      <dgm:t>
        <a:bodyPr/>
        <a:lstStyle/>
        <a:p>
          <a:pPr rtl="0"/>
          <a:r>
            <a:rPr lang="tr-TR" dirty="0">
              <a:solidFill>
                <a:srgbClr val="00B0F0"/>
              </a:solidFill>
            </a:rPr>
            <a:t>Türetilmiş Boyutlar</a:t>
          </a:r>
        </a:p>
        <a:p>
          <a:pPr rtl="0"/>
          <a:r>
            <a:rPr lang="tr-TR" dirty="0"/>
            <a:t>Temel boyutların kombinasyonu ile ortaya çıkan boyutlar.</a:t>
          </a:r>
        </a:p>
        <a:p>
          <a:pPr rtl="0"/>
          <a:r>
            <a:rPr lang="tr-TR" dirty="0">
              <a:solidFill>
                <a:srgbClr val="FFC000"/>
              </a:solidFill>
            </a:rPr>
            <a:t>Alan, Hacim, hız, yoğunluk</a:t>
          </a:r>
        </a:p>
      </dgm:t>
    </dgm:pt>
    <dgm:pt modelId="{E822CAE3-2AE9-47EF-AD4B-4AD429319267}" type="parTrans" cxnId="{61B1AA03-B72E-48D2-8823-3D603C2C76AE}">
      <dgm:prSet/>
      <dgm:spPr/>
      <dgm:t>
        <a:bodyPr/>
        <a:lstStyle/>
        <a:p>
          <a:endParaRPr lang="tr-TR"/>
        </a:p>
      </dgm:t>
    </dgm:pt>
    <dgm:pt modelId="{C9F577E8-BDE5-4D08-947B-347F40188657}" type="sibTrans" cxnId="{61B1AA03-B72E-48D2-8823-3D603C2C76AE}">
      <dgm:prSet/>
      <dgm:spPr/>
      <dgm:t>
        <a:bodyPr/>
        <a:lstStyle/>
        <a:p>
          <a:endParaRPr lang="tr-TR"/>
        </a:p>
      </dgm:t>
    </dgm:pt>
    <dgm:pt modelId="{1FF4DBA2-403D-40A2-A8B2-3697A6CEC41C}" type="pres">
      <dgm:prSet presAssocID="{822FC95A-201A-4D22-944F-8DBBC0C38C0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C19D2FA-5767-4C8E-87C9-FCE02F1CA7F9}" type="pres">
      <dgm:prSet presAssocID="{97D30A1A-D630-4FC6-9E02-6D1DA228405A}" presName="hierRoot1" presStyleCnt="0">
        <dgm:presLayoutVars>
          <dgm:hierBranch val="init"/>
        </dgm:presLayoutVars>
      </dgm:prSet>
      <dgm:spPr/>
    </dgm:pt>
    <dgm:pt modelId="{89F24997-1629-4B86-8FB5-570FC6FA0618}" type="pres">
      <dgm:prSet presAssocID="{97D30A1A-D630-4FC6-9E02-6D1DA228405A}" presName="rootComposite1" presStyleCnt="0"/>
      <dgm:spPr/>
    </dgm:pt>
    <dgm:pt modelId="{80A69848-79C5-4AB9-9C75-62070B85AAB9}" type="pres">
      <dgm:prSet presAssocID="{97D30A1A-D630-4FC6-9E02-6D1DA228405A}" presName="rootText1" presStyleLbl="node0" presStyleIdx="0" presStyleCnt="1" custScaleX="67843" custScaleY="57415" custLinFactNeighborY="-28256">
        <dgm:presLayoutVars>
          <dgm:chPref val="3"/>
        </dgm:presLayoutVars>
      </dgm:prSet>
      <dgm:spPr/>
    </dgm:pt>
    <dgm:pt modelId="{C7C64878-76E8-4714-9BF4-0647553DBB91}" type="pres">
      <dgm:prSet presAssocID="{97D30A1A-D630-4FC6-9E02-6D1DA228405A}" presName="rootConnector1" presStyleLbl="node1" presStyleIdx="0" presStyleCnt="0"/>
      <dgm:spPr/>
    </dgm:pt>
    <dgm:pt modelId="{0FC9B57A-F87F-421E-9509-34D0EC2E0031}" type="pres">
      <dgm:prSet presAssocID="{97D30A1A-D630-4FC6-9E02-6D1DA228405A}" presName="hierChild2" presStyleCnt="0"/>
      <dgm:spPr/>
    </dgm:pt>
    <dgm:pt modelId="{4DCCD8FF-A06C-456C-B560-EC6E3E42DA1A}" type="pres">
      <dgm:prSet presAssocID="{F561165C-6F8F-4CEC-BBC6-B1D9CFFCF475}" presName="Name37" presStyleLbl="parChTrans1D2" presStyleIdx="0" presStyleCnt="2"/>
      <dgm:spPr/>
    </dgm:pt>
    <dgm:pt modelId="{FB9F189B-5303-488A-B330-D6E35CDDBFC3}" type="pres">
      <dgm:prSet presAssocID="{3B7BBBA7-046A-4C41-A29C-CDC021D85FFA}" presName="hierRoot2" presStyleCnt="0">
        <dgm:presLayoutVars>
          <dgm:hierBranch val="init"/>
        </dgm:presLayoutVars>
      </dgm:prSet>
      <dgm:spPr/>
    </dgm:pt>
    <dgm:pt modelId="{CA1E4608-6902-4367-B853-E4B5CFD6D0CC}" type="pres">
      <dgm:prSet presAssocID="{3B7BBBA7-046A-4C41-A29C-CDC021D85FFA}" presName="rootComposite" presStyleCnt="0"/>
      <dgm:spPr/>
    </dgm:pt>
    <dgm:pt modelId="{1AE3D9E4-47D1-43CA-A1C7-911144EB5D18}" type="pres">
      <dgm:prSet presAssocID="{3B7BBBA7-046A-4C41-A29C-CDC021D85FFA}" presName="rootText" presStyleLbl="node2" presStyleIdx="0" presStyleCnt="2" custScaleX="71631">
        <dgm:presLayoutVars>
          <dgm:chPref val="3"/>
        </dgm:presLayoutVars>
      </dgm:prSet>
      <dgm:spPr/>
    </dgm:pt>
    <dgm:pt modelId="{9E2BF05F-4F2E-4B58-9368-636E2A4A3BB4}" type="pres">
      <dgm:prSet presAssocID="{3B7BBBA7-046A-4C41-A29C-CDC021D85FFA}" presName="rootConnector" presStyleLbl="node2" presStyleIdx="0" presStyleCnt="2"/>
      <dgm:spPr/>
    </dgm:pt>
    <dgm:pt modelId="{6ABD8713-1DB6-464E-BE30-6574BC8BA244}" type="pres">
      <dgm:prSet presAssocID="{3B7BBBA7-046A-4C41-A29C-CDC021D85FFA}" presName="hierChild4" presStyleCnt="0"/>
      <dgm:spPr/>
    </dgm:pt>
    <dgm:pt modelId="{7604BAA7-2EB0-4B89-B002-9E8AB319D920}" type="pres">
      <dgm:prSet presAssocID="{3B7BBBA7-046A-4C41-A29C-CDC021D85FFA}" presName="hierChild5" presStyleCnt="0"/>
      <dgm:spPr/>
    </dgm:pt>
    <dgm:pt modelId="{3B7D36C2-86C7-49D7-9B3C-1DE00D0E2695}" type="pres">
      <dgm:prSet presAssocID="{E822CAE3-2AE9-47EF-AD4B-4AD429319267}" presName="Name37" presStyleLbl="parChTrans1D2" presStyleIdx="1" presStyleCnt="2"/>
      <dgm:spPr/>
    </dgm:pt>
    <dgm:pt modelId="{0F629C40-8736-47CB-955A-E80CB9153077}" type="pres">
      <dgm:prSet presAssocID="{A776057A-BB01-469C-8065-02F773DD735E}" presName="hierRoot2" presStyleCnt="0">
        <dgm:presLayoutVars>
          <dgm:hierBranch val="init"/>
        </dgm:presLayoutVars>
      </dgm:prSet>
      <dgm:spPr/>
    </dgm:pt>
    <dgm:pt modelId="{4C66F29B-D7B1-408F-A0EA-27EE8AAFD037}" type="pres">
      <dgm:prSet presAssocID="{A776057A-BB01-469C-8065-02F773DD735E}" presName="rootComposite" presStyleCnt="0"/>
      <dgm:spPr/>
    </dgm:pt>
    <dgm:pt modelId="{FAD7BF15-B8B2-45B7-8C4C-30CCD609752F}" type="pres">
      <dgm:prSet presAssocID="{A776057A-BB01-469C-8065-02F773DD735E}" presName="rootText" presStyleLbl="node2" presStyleIdx="1" presStyleCnt="2" custScaleX="139676">
        <dgm:presLayoutVars>
          <dgm:chPref val="3"/>
        </dgm:presLayoutVars>
      </dgm:prSet>
      <dgm:spPr/>
    </dgm:pt>
    <dgm:pt modelId="{936CDE49-B52D-4D79-8453-4B458BAF12F8}" type="pres">
      <dgm:prSet presAssocID="{A776057A-BB01-469C-8065-02F773DD735E}" presName="rootConnector" presStyleLbl="node2" presStyleIdx="1" presStyleCnt="2"/>
      <dgm:spPr/>
    </dgm:pt>
    <dgm:pt modelId="{B97FFBA1-173A-4D7B-9110-1843E3A63F3A}" type="pres">
      <dgm:prSet presAssocID="{A776057A-BB01-469C-8065-02F773DD735E}" presName="hierChild4" presStyleCnt="0"/>
      <dgm:spPr/>
    </dgm:pt>
    <dgm:pt modelId="{8FCBC2BE-DED4-41AE-A252-8856F6CBD614}" type="pres">
      <dgm:prSet presAssocID="{A776057A-BB01-469C-8065-02F773DD735E}" presName="hierChild5" presStyleCnt="0"/>
      <dgm:spPr/>
    </dgm:pt>
    <dgm:pt modelId="{64A529C6-CECD-451F-86A4-16B777D61377}" type="pres">
      <dgm:prSet presAssocID="{97D30A1A-D630-4FC6-9E02-6D1DA228405A}" presName="hierChild3" presStyleCnt="0"/>
      <dgm:spPr/>
    </dgm:pt>
  </dgm:ptLst>
  <dgm:cxnLst>
    <dgm:cxn modelId="{61B1AA03-B72E-48D2-8823-3D603C2C76AE}" srcId="{97D30A1A-D630-4FC6-9E02-6D1DA228405A}" destId="{A776057A-BB01-469C-8065-02F773DD735E}" srcOrd="1" destOrd="0" parTransId="{E822CAE3-2AE9-47EF-AD4B-4AD429319267}" sibTransId="{C9F577E8-BDE5-4D08-947B-347F40188657}"/>
    <dgm:cxn modelId="{7AD22118-47DB-4ADB-9FE8-4BE1E88E3696}" type="presOf" srcId="{97D30A1A-D630-4FC6-9E02-6D1DA228405A}" destId="{C7C64878-76E8-4714-9BF4-0647553DBB91}" srcOrd="1" destOrd="0" presId="urn:microsoft.com/office/officeart/2005/8/layout/orgChart1"/>
    <dgm:cxn modelId="{A731E31A-2210-4A70-B7D1-4CD6DB0ED99A}" type="presOf" srcId="{3B7BBBA7-046A-4C41-A29C-CDC021D85FFA}" destId="{1AE3D9E4-47D1-43CA-A1C7-911144EB5D18}" srcOrd="0" destOrd="0" presId="urn:microsoft.com/office/officeart/2005/8/layout/orgChart1"/>
    <dgm:cxn modelId="{BA13E134-8477-48FF-9BF1-82D9B72BA6AC}" srcId="{97D30A1A-D630-4FC6-9E02-6D1DA228405A}" destId="{3B7BBBA7-046A-4C41-A29C-CDC021D85FFA}" srcOrd="0" destOrd="0" parTransId="{F561165C-6F8F-4CEC-BBC6-B1D9CFFCF475}" sibTransId="{043BB56D-5BA0-4C19-93DB-4A33F4DA49E8}"/>
    <dgm:cxn modelId="{907A5744-D39B-4DE3-93FC-2D8121DCBC8F}" type="presOf" srcId="{97D30A1A-D630-4FC6-9E02-6D1DA228405A}" destId="{80A69848-79C5-4AB9-9C75-62070B85AAB9}" srcOrd="0" destOrd="0" presId="urn:microsoft.com/office/officeart/2005/8/layout/orgChart1"/>
    <dgm:cxn modelId="{FF019B53-589A-417A-8B19-54530F53EFF4}" type="presOf" srcId="{E822CAE3-2AE9-47EF-AD4B-4AD429319267}" destId="{3B7D36C2-86C7-49D7-9B3C-1DE00D0E2695}" srcOrd="0" destOrd="0" presId="urn:microsoft.com/office/officeart/2005/8/layout/orgChart1"/>
    <dgm:cxn modelId="{B05E0D9E-5A4D-465A-8021-B779CDB92A16}" type="presOf" srcId="{A776057A-BB01-469C-8065-02F773DD735E}" destId="{936CDE49-B52D-4D79-8453-4B458BAF12F8}" srcOrd="1" destOrd="0" presId="urn:microsoft.com/office/officeart/2005/8/layout/orgChart1"/>
    <dgm:cxn modelId="{F7DDA9A9-F589-4B35-A5C2-2F3ACC28AE4F}" type="presOf" srcId="{F561165C-6F8F-4CEC-BBC6-B1D9CFFCF475}" destId="{4DCCD8FF-A06C-456C-B560-EC6E3E42DA1A}" srcOrd="0" destOrd="0" presId="urn:microsoft.com/office/officeart/2005/8/layout/orgChart1"/>
    <dgm:cxn modelId="{F6BBEFD0-EFAE-4EFB-B799-0D33F84EA745}" srcId="{822FC95A-201A-4D22-944F-8DBBC0C38C02}" destId="{97D30A1A-D630-4FC6-9E02-6D1DA228405A}" srcOrd="0" destOrd="0" parTransId="{62BAC3B1-6206-4B4F-8C22-9C414D176197}" sibTransId="{81F41C40-BC18-4A23-A066-4EFCE37A5E31}"/>
    <dgm:cxn modelId="{9AF234E8-215B-43A5-86F7-89BC12F36AF8}" type="presOf" srcId="{A776057A-BB01-469C-8065-02F773DD735E}" destId="{FAD7BF15-B8B2-45B7-8C4C-30CCD609752F}" srcOrd="0" destOrd="0" presId="urn:microsoft.com/office/officeart/2005/8/layout/orgChart1"/>
    <dgm:cxn modelId="{A41682EB-D73C-4B10-8B11-821C3480C62E}" type="presOf" srcId="{822FC95A-201A-4D22-944F-8DBBC0C38C02}" destId="{1FF4DBA2-403D-40A2-A8B2-3697A6CEC41C}" srcOrd="0" destOrd="0" presId="urn:microsoft.com/office/officeart/2005/8/layout/orgChart1"/>
    <dgm:cxn modelId="{25743DFA-1EBA-4326-9E86-12B3B1330C04}" type="presOf" srcId="{3B7BBBA7-046A-4C41-A29C-CDC021D85FFA}" destId="{9E2BF05F-4F2E-4B58-9368-636E2A4A3BB4}" srcOrd="1" destOrd="0" presId="urn:microsoft.com/office/officeart/2005/8/layout/orgChart1"/>
    <dgm:cxn modelId="{FD321B21-93DB-4F7D-9BEA-2F869AE194E3}" type="presParOf" srcId="{1FF4DBA2-403D-40A2-A8B2-3697A6CEC41C}" destId="{CC19D2FA-5767-4C8E-87C9-FCE02F1CA7F9}" srcOrd="0" destOrd="0" presId="urn:microsoft.com/office/officeart/2005/8/layout/orgChart1"/>
    <dgm:cxn modelId="{D7070093-EB9F-4ABC-947A-D671CFD7280B}" type="presParOf" srcId="{CC19D2FA-5767-4C8E-87C9-FCE02F1CA7F9}" destId="{89F24997-1629-4B86-8FB5-570FC6FA0618}" srcOrd="0" destOrd="0" presId="urn:microsoft.com/office/officeart/2005/8/layout/orgChart1"/>
    <dgm:cxn modelId="{58D6025F-F923-433E-8F18-87F538C2BBAC}" type="presParOf" srcId="{89F24997-1629-4B86-8FB5-570FC6FA0618}" destId="{80A69848-79C5-4AB9-9C75-62070B85AAB9}" srcOrd="0" destOrd="0" presId="urn:microsoft.com/office/officeart/2005/8/layout/orgChart1"/>
    <dgm:cxn modelId="{28737292-461D-4DBB-AF51-3E4B905275C7}" type="presParOf" srcId="{89F24997-1629-4B86-8FB5-570FC6FA0618}" destId="{C7C64878-76E8-4714-9BF4-0647553DBB91}" srcOrd="1" destOrd="0" presId="urn:microsoft.com/office/officeart/2005/8/layout/orgChart1"/>
    <dgm:cxn modelId="{C025CC23-0C7C-4D13-AB09-6174C787C4B9}" type="presParOf" srcId="{CC19D2FA-5767-4C8E-87C9-FCE02F1CA7F9}" destId="{0FC9B57A-F87F-421E-9509-34D0EC2E0031}" srcOrd="1" destOrd="0" presId="urn:microsoft.com/office/officeart/2005/8/layout/orgChart1"/>
    <dgm:cxn modelId="{B15FE9AC-065D-42A9-8C9F-96281D463BBA}" type="presParOf" srcId="{0FC9B57A-F87F-421E-9509-34D0EC2E0031}" destId="{4DCCD8FF-A06C-456C-B560-EC6E3E42DA1A}" srcOrd="0" destOrd="0" presId="urn:microsoft.com/office/officeart/2005/8/layout/orgChart1"/>
    <dgm:cxn modelId="{A24B75E5-74F8-4152-902C-49CB900BAE00}" type="presParOf" srcId="{0FC9B57A-F87F-421E-9509-34D0EC2E0031}" destId="{FB9F189B-5303-488A-B330-D6E35CDDBFC3}" srcOrd="1" destOrd="0" presId="urn:microsoft.com/office/officeart/2005/8/layout/orgChart1"/>
    <dgm:cxn modelId="{26D67AB1-B18F-4153-AA55-0C2BB9EEB404}" type="presParOf" srcId="{FB9F189B-5303-488A-B330-D6E35CDDBFC3}" destId="{CA1E4608-6902-4367-B853-E4B5CFD6D0CC}" srcOrd="0" destOrd="0" presId="urn:microsoft.com/office/officeart/2005/8/layout/orgChart1"/>
    <dgm:cxn modelId="{9ADDB11B-BF46-4075-BA76-BE13F4835E41}" type="presParOf" srcId="{CA1E4608-6902-4367-B853-E4B5CFD6D0CC}" destId="{1AE3D9E4-47D1-43CA-A1C7-911144EB5D18}" srcOrd="0" destOrd="0" presId="urn:microsoft.com/office/officeart/2005/8/layout/orgChart1"/>
    <dgm:cxn modelId="{D95D8F8F-F5B2-486B-B4E8-A8EBEC9E9E5C}" type="presParOf" srcId="{CA1E4608-6902-4367-B853-E4B5CFD6D0CC}" destId="{9E2BF05F-4F2E-4B58-9368-636E2A4A3BB4}" srcOrd="1" destOrd="0" presId="urn:microsoft.com/office/officeart/2005/8/layout/orgChart1"/>
    <dgm:cxn modelId="{3FE5E7B8-C6E2-43F0-9095-CFAF416E909A}" type="presParOf" srcId="{FB9F189B-5303-488A-B330-D6E35CDDBFC3}" destId="{6ABD8713-1DB6-464E-BE30-6574BC8BA244}" srcOrd="1" destOrd="0" presId="urn:microsoft.com/office/officeart/2005/8/layout/orgChart1"/>
    <dgm:cxn modelId="{A92DF019-D5F7-41E6-86C4-75C5DBEB1CE8}" type="presParOf" srcId="{FB9F189B-5303-488A-B330-D6E35CDDBFC3}" destId="{7604BAA7-2EB0-4B89-B002-9E8AB319D920}" srcOrd="2" destOrd="0" presId="urn:microsoft.com/office/officeart/2005/8/layout/orgChart1"/>
    <dgm:cxn modelId="{B01DEB55-B8ED-487A-8BC3-2AC84DF3F656}" type="presParOf" srcId="{0FC9B57A-F87F-421E-9509-34D0EC2E0031}" destId="{3B7D36C2-86C7-49D7-9B3C-1DE00D0E2695}" srcOrd="2" destOrd="0" presId="urn:microsoft.com/office/officeart/2005/8/layout/orgChart1"/>
    <dgm:cxn modelId="{475128FE-6220-40D1-BDC1-F24C7EB1F57C}" type="presParOf" srcId="{0FC9B57A-F87F-421E-9509-34D0EC2E0031}" destId="{0F629C40-8736-47CB-955A-E80CB9153077}" srcOrd="3" destOrd="0" presId="urn:microsoft.com/office/officeart/2005/8/layout/orgChart1"/>
    <dgm:cxn modelId="{9842D180-2A04-483E-AA0C-95BA26062083}" type="presParOf" srcId="{0F629C40-8736-47CB-955A-E80CB9153077}" destId="{4C66F29B-D7B1-408F-A0EA-27EE8AAFD037}" srcOrd="0" destOrd="0" presId="urn:microsoft.com/office/officeart/2005/8/layout/orgChart1"/>
    <dgm:cxn modelId="{FA3ABEE3-7D66-4D74-9E6E-091B8DC5E448}" type="presParOf" srcId="{4C66F29B-D7B1-408F-A0EA-27EE8AAFD037}" destId="{FAD7BF15-B8B2-45B7-8C4C-30CCD609752F}" srcOrd="0" destOrd="0" presId="urn:microsoft.com/office/officeart/2005/8/layout/orgChart1"/>
    <dgm:cxn modelId="{3F6364DC-E13F-47CB-AF49-50B1F4C88BFD}" type="presParOf" srcId="{4C66F29B-D7B1-408F-A0EA-27EE8AAFD037}" destId="{936CDE49-B52D-4D79-8453-4B458BAF12F8}" srcOrd="1" destOrd="0" presId="urn:microsoft.com/office/officeart/2005/8/layout/orgChart1"/>
    <dgm:cxn modelId="{5B5C3013-958B-450D-9ECC-F05807648CEF}" type="presParOf" srcId="{0F629C40-8736-47CB-955A-E80CB9153077}" destId="{B97FFBA1-173A-4D7B-9110-1843E3A63F3A}" srcOrd="1" destOrd="0" presId="urn:microsoft.com/office/officeart/2005/8/layout/orgChart1"/>
    <dgm:cxn modelId="{DB7DDA03-23A1-4740-82E1-16199DEB74B4}" type="presParOf" srcId="{0F629C40-8736-47CB-955A-E80CB9153077}" destId="{8FCBC2BE-DED4-41AE-A252-8856F6CBD614}" srcOrd="2" destOrd="0" presId="urn:microsoft.com/office/officeart/2005/8/layout/orgChart1"/>
    <dgm:cxn modelId="{DE701833-43FC-4628-9C49-140EC4620E6F}" type="presParOf" srcId="{CC19D2FA-5767-4C8E-87C9-FCE02F1CA7F9}" destId="{64A529C6-CECD-451F-86A4-16B777D613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7D36C2-86C7-49D7-9B3C-1DE00D0E2695}">
      <dsp:nvSpPr>
        <dsp:cNvPr id="0" name=""/>
        <dsp:cNvSpPr/>
      </dsp:nvSpPr>
      <dsp:spPr>
        <a:xfrm>
          <a:off x="5078677" y="1542750"/>
          <a:ext cx="2024305" cy="1535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6412"/>
              </a:lnTo>
              <a:lnTo>
                <a:pt x="2024305" y="1076412"/>
              </a:lnTo>
              <a:lnTo>
                <a:pt x="2024305" y="1535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CD8FF-A06C-456C-B560-EC6E3E42DA1A}">
      <dsp:nvSpPr>
        <dsp:cNvPr id="0" name=""/>
        <dsp:cNvSpPr/>
      </dsp:nvSpPr>
      <dsp:spPr>
        <a:xfrm>
          <a:off x="1567353" y="1542750"/>
          <a:ext cx="3511323" cy="1535335"/>
        </a:xfrm>
        <a:custGeom>
          <a:avLst/>
          <a:gdLst/>
          <a:ahLst/>
          <a:cxnLst/>
          <a:rect l="0" t="0" r="0" b="0"/>
          <a:pathLst>
            <a:path>
              <a:moveTo>
                <a:pt x="3511323" y="0"/>
              </a:moveTo>
              <a:lnTo>
                <a:pt x="3511323" y="1076412"/>
              </a:lnTo>
              <a:lnTo>
                <a:pt x="0" y="1076412"/>
              </a:lnTo>
              <a:lnTo>
                <a:pt x="0" y="153533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A69848-79C5-4AB9-9C75-62070B85AAB9}">
      <dsp:nvSpPr>
        <dsp:cNvPr id="0" name=""/>
        <dsp:cNvSpPr/>
      </dsp:nvSpPr>
      <dsp:spPr>
        <a:xfrm>
          <a:off x="3596074" y="288035"/>
          <a:ext cx="2965205" cy="125471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Boyutlar</a:t>
          </a:r>
        </a:p>
      </dsp:txBody>
      <dsp:txXfrm>
        <a:off x="3596074" y="288035"/>
        <a:ext cx="2965205" cy="1254715"/>
      </dsp:txXfrm>
    </dsp:sp>
    <dsp:sp modelId="{1AE3D9E4-47D1-43CA-A1C7-911144EB5D18}">
      <dsp:nvSpPr>
        <dsp:cNvPr id="0" name=""/>
        <dsp:cNvSpPr/>
      </dsp:nvSpPr>
      <dsp:spPr>
        <a:xfrm>
          <a:off x="1970" y="3078085"/>
          <a:ext cx="3130767" cy="2185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solidFill>
                <a:srgbClr val="00B0F0"/>
              </a:solidFill>
            </a:rPr>
            <a:t>Temel Boyutlar</a:t>
          </a:r>
        </a:p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solidFill>
                <a:srgbClr val="FFC000"/>
              </a:solidFill>
            </a:rPr>
            <a:t>Uzunluk, Kütle, Zaman, Sıcak</a:t>
          </a:r>
        </a:p>
      </dsp:txBody>
      <dsp:txXfrm>
        <a:off x="1970" y="3078085"/>
        <a:ext cx="3130767" cy="2185343"/>
      </dsp:txXfrm>
    </dsp:sp>
    <dsp:sp modelId="{FAD7BF15-B8B2-45B7-8C4C-30CCD609752F}">
      <dsp:nvSpPr>
        <dsp:cNvPr id="0" name=""/>
        <dsp:cNvSpPr/>
      </dsp:nvSpPr>
      <dsp:spPr>
        <a:xfrm>
          <a:off x="4050582" y="3078085"/>
          <a:ext cx="6104801" cy="21853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solidFill>
                <a:srgbClr val="00B0F0"/>
              </a:solidFill>
            </a:rPr>
            <a:t>Türetilmiş Boyutlar</a:t>
          </a:r>
        </a:p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/>
            <a:t>Temel boyutların kombinasyonu ile ortaya çıkan boyutlar.</a:t>
          </a:r>
        </a:p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100" kern="1200" dirty="0">
              <a:solidFill>
                <a:srgbClr val="FFC000"/>
              </a:solidFill>
            </a:rPr>
            <a:t>Alan, Hacim, hız, yoğunluk</a:t>
          </a:r>
        </a:p>
      </dsp:txBody>
      <dsp:txXfrm>
        <a:off x="4050582" y="3078085"/>
        <a:ext cx="6104801" cy="2185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17-03-2026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17-03-2026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nzifst.org.nz/unitoperations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Kütle ve Enerji Denklikleri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Birimler ve Boyutlar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Tanımlar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24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70C0"/>
                </a:solidFill>
              </a:rPr>
              <a:t>Ölçülebilen veya gözlemlenebilen </a:t>
            </a:r>
            <a:r>
              <a:rPr lang="tr-TR" sz="2800" b="1" dirty="0">
                <a:solidFill>
                  <a:srgbClr val="C00000"/>
                </a:solidFill>
              </a:rPr>
              <a:t>fiziksel bir nitelik</a:t>
            </a:r>
            <a:r>
              <a:rPr lang="tr-TR" sz="2800" b="1" dirty="0">
                <a:solidFill>
                  <a:srgbClr val="0070C0"/>
                </a:solidFill>
              </a:rPr>
              <a:t>, </a:t>
            </a:r>
            <a:r>
              <a:rPr lang="tr-TR" sz="2800" b="1" dirty="0">
                <a:solidFill>
                  <a:srgbClr val="FF0000"/>
                </a:solidFill>
              </a:rPr>
              <a:t>kalitatif (</a:t>
            </a:r>
            <a:r>
              <a:rPr lang="tr-TR" sz="2800" b="1" dirty="0" err="1">
                <a:solidFill>
                  <a:srgbClr val="FF0000"/>
                </a:solidFill>
              </a:rPr>
              <a:t>Qualitative</a:t>
            </a:r>
            <a:r>
              <a:rPr lang="tr-TR" sz="2800" b="1" dirty="0">
                <a:solidFill>
                  <a:srgbClr val="FF0000"/>
                </a:solidFill>
              </a:rPr>
              <a:t>) </a:t>
            </a:r>
            <a:r>
              <a:rPr lang="tr-TR" sz="2800" b="1" dirty="0">
                <a:solidFill>
                  <a:srgbClr val="0070C0"/>
                </a:solidFill>
              </a:rPr>
              <a:t>olarak bir </a:t>
            </a:r>
            <a:r>
              <a:rPr lang="tr-TR" sz="2800" b="1" dirty="0">
                <a:solidFill>
                  <a:srgbClr val="FF0000"/>
                </a:solidFill>
              </a:rPr>
              <a:t>boyutla </a:t>
            </a:r>
            <a:r>
              <a:rPr lang="tr-TR" sz="2800" b="1" dirty="0">
                <a:solidFill>
                  <a:srgbClr val="0070C0"/>
                </a:solidFill>
              </a:rPr>
              <a:t>(</a:t>
            </a:r>
            <a:r>
              <a:rPr lang="en-US" sz="2800" b="1" dirty="0">
                <a:solidFill>
                  <a:srgbClr val="0070C0"/>
                </a:solidFill>
              </a:rPr>
              <a:t>Dimension</a:t>
            </a:r>
            <a:r>
              <a:rPr lang="tr-TR" sz="2800" b="1" dirty="0">
                <a:solidFill>
                  <a:srgbClr val="0070C0"/>
                </a:solidFill>
              </a:rPr>
              <a:t>) tanımlanır.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B050"/>
                </a:solidFill>
              </a:rPr>
              <a:t>Örneğin, Uzunluk, alan, hacim, kütle, zaman, kuvvet, sıcaklık ve enerji gibi kavramların her biri bir </a:t>
            </a:r>
            <a:r>
              <a:rPr lang="tr-TR" sz="2800" b="1" dirty="0">
                <a:solidFill>
                  <a:srgbClr val="FF0000"/>
                </a:solidFill>
              </a:rPr>
              <a:t>boyuttur</a:t>
            </a:r>
            <a:r>
              <a:rPr lang="tr-TR" sz="2800" b="1" dirty="0">
                <a:solidFill>
                  <a:srgbClr val="00B050"/>
                </a:solidFill>
              </a:rPr>
              <a:t>.</a:t>
            </a:r>
          </a:p>
        </p:txBody>
      </p:sp>
      <p:pic>
        <p:nvPicPr>
          <p:cNvPr id="1026" name="Picture 2" descr="Image result for su boruda akması">
            <a:extLst>
              <a:ext uri="{FF2B5EF4-FFF2-40B4-BE49-F238E27FC236}">
                <a16:creationId xmlns:a16="http://schemas.microsoft.com/office/drawing/2014/main" id="{D0BC0449-1CED-4F73-AE31-2BB359FB7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16" y="4797151"/>
            <a:ext cx="2206295" cy="166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928451AF-815B-4A23-8349-15A5CEB36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482" y="4797151"/>
            <a:ext cx="1556670" cy="172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5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Tanımlar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241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70C0"/>
                </a:solidFill>
              </a:rPr>
              <a:t>Bir boyutun, </a:t>
            </a:r>
            <a:r>
              <a:rPr lang="tr-TR" sz="2800" b="1" dirty="0">
                <a:solidFill>
                  <a:srgbClr val="FF0000"/>
                </a:solidFill>
              </a:rPr>
              <a:t>kantitatif</a:t>
            </a:r>
            <a:r>
              <a:rPr lang="tr-TR" sz="2800" b="1" dirty="0">
                <a:solidFill>
                  <a:srgbClr val="0070C0"/>
                </a:solidFill>
              </a:rPr>
              <a:t> büyüklüğü bir </a:t>
            </a:r>
            <a:r>
              <a:rPr lang="tr-TR" sz="2800" b="1" dirty="0">
                <a:solidFill>
                  <a:srgbClr val="FF0000"/>
                </a:solidFill>
              </a:rPr>
              <a:t>birim</a:t>
            </a:r>
            <a:r>
              <a:rPr lang="tr-TR" sz="2800" b="1" dirty="0">
                <a:solidFill>
                  <a:srgbClr val="0070C0"/>
                </a:solidFill>
              </a:rPr>
              <a:t>le belirtilir. </a:t>
            </a:r>
            <a:r>
              <a:rPr lang="tr-TR" sz="2800" b="1" dirty="0">
                <a:solidFill>
                  <a:srgbClr val="00B050"/>
                </a:solidFill>
              </a:rPr>
              <a:t>Yani, her boyut mutlaka bir birimle birlikte verilmelidir</a:t>
            </a:r>
            <a:r>
              <a:rPr lang="tr-TR" sz="2800" b="1" dirty="0">
                <a:solidFill>
                  <a:srgbClr val="0070C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70C0"/>
                </a:solidFill>
              </a:rPr>
              <a:t>Örneğin, uzunluğun biri metre, zaman birimi saniye olarak belirtilebilir.</a:t>
            </a:r>
          </a:p>
        </p:txBody>
      </p:sp>
    </p:spTree>
    <p:extLst>
      <p:ext uri="{BB962C8B-B14F-4D97-AF65-F5344CB8AC3E}">
        <p14:creationId xmlns:p14="http://schemas.microsoft.com/office/powerpoint/2010/main" val="20267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Birim Sistemleri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Farklı ülkelerde farklı birim sistemleri:</a:t>
            </a:r>
          </a:p>
          <a:p>
            <a:r>
              <a:rPr lang="tr-TR" sz="2800" b="1" dirty="0"/>
              <a:t>FPS (İngiliz) birim sistemi (</a:t>
            </a:r>
            <a:r>
              <a:rPr lang="en-US" sz="2800" b="1" dirty="0"/>
              <a:t>Foot</a:t>
            </a:r>
            <a:r>
              <a:rPr lang="tr-TR" sz="2800" b="1" dirty="0"/>
              <a:t>-Pound-Saniye)</a:t>
            </a:r>
          </a:p>
          <a:p>
            <a:r>
              <a:rPr lang="tr-TR" sz="2800" b="1" dirty="0"/>
              <a:t>CGS birim sistemi (Santimetre-Gram-Saniye)</a:t>
            </a:r>
          </a:p>
          <a:p>
            <a:r>
              <a:rPr lang="tr-TR" sz="2800" b="1" dirty="0"/>
              <a:t>MKS birim sistemi (</a:t>
            </a: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dirty="0"/>
              <a:t>etre-</a:t>
            </a:r>
            <a:r>
              <a:rPr lang="tr-TR" sz="2800" b="1" dirty="0">
                <a:solidFill>
                  <a:srgbClr val="FF0000"/>
                </a:solidFill>
              </a:rPr>
              <a:t>K</a:t>
            </a:r>
            <a:r>
              <a:rPr lang="tr-TR" sz="2800" b="1" dirty="0"/>
              <a:t>ilogram-</a:t>
            </a:r>
            <a:r>
              <a:rPr lang="tr-TR" sz="2800" b="1" dirty="0">
                <a:solidFill>
                  <a:srgbClr val="FF0000"/>
                </a:solidFill>
              </a:rPr>
              <a:t>S</a:t>
            </a:r>
            <a:r>
              <a:rPr lang="tr-TR" sz="2800" b="1" dirty="0"/>
              <a:t>aniye)</a:t>
            </a:r>
          </a:p>
          <a:p>
            <a:pPr marL="0" indent="0">
              <a:buNone/>
            </a:pPr>
            <a:endParaRPr lang="tr-TR" sz="2800" b="1" dirty="0"/>
          </a:p>
          <a:p>
            <a:pPr marL="0" indent="0">
              <a:buNone/>
            </a:pPr>
            <a:r>
              <a:rPr lang="tr-TR" sz="2800" b="1" dirty="0"/>
              <a:t>Sorun: Farklı ülkelerdeki bilimsel bulguların anlaşılmasında zorluk</a:t>
            </a:r>
            <a:endParaRPr lang="tr-TR" sz="28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A57CEC5-E4E9-4942-90E0-EDF1DD4734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08" y="4150094"/>
            <a:ext cx="3278177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2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>
                <a:solidFill>
                  <a:srgbClr val="C00000"/>
                </a:solidFill>
              </a:rPr>
              <a:t>Birimler ve birim dönüştürme neden önemli?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Günlük hayatta ve mesleki hayatımızda her zaman gerekli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70C0"/>
                </a:solidFill>
              </a:rPr>
              <a:t>Yanlış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rgbClr val="0070C0"/>
                </a:solidFill>
              </a:rPr>
              <a:t>kullanımı önemli hatalara sebep olabilir!!!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Küçük hata              </a:t>
            </a:r>
            <a:r>
              <a:rPr lang="tr-TR" sz="5600" b="1" dirty="0">
                <a:solidFill>
                  <a:srgbClr val="FF0000"/>
                </a:solidFill>
              </a:rPr>
              <a:t>Büyük kayıp</a:t>
            </a:r>
            <a:endParaRPr lang="tr-TR" sz="56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ağ Ok 4"/>
          <p:cNvSpPr/>
          <p:nvPr/>
        </p:nvSpPr>
        <p:spPr>
          <a:xfrm>
            <a:off x="3214092" y="4725144"/>
            <a:ext cx="576064" cy="43204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82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Küçük hata</a:t>
            </a:r>
            <a:r>
              <a:rPr lang="tr-TR" b="1" dirty="0"/>
              <a:t>          </a:t>
            </a:r>
            <a:r>
              <a:rPr lang="tr-TR" dirty="0"/>
              <a:t> </a:t>
            </a:r>
            <a:r>
              <a:rPr lang="tr-TR" b="1" dirty="0"/>
              <a:t>Büyük kayıp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/>
              <a:t>Örnek-1:</a:t>
            </a:r>
          </a:p>
          <a:p>
            <a:pPr marL="0" indent="0">
              <a:buNone/>
            </a:pPr>
            <a:r>
              <a:rPr lang="tr-TR" b="1" dirty="0"/>
              <a:t>- Yıl: 1983</a:t>
            </a:r>
          </a:p>
          <a:p>
            <a:pPr marL="0" indent="0">
              <a:buNone/>
            </a:pPr>
            <a:r>
              <a:rPr lang="tr-TR" b="1" dirty="0"/>
              <a:t>- Kanada’da havada yakıtı tükenen bir yolcu uçağın zorunlu inişi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tr-TR" b="1" dirty="0"/>
              <a:t>- Sebep: birim dönüştürme hatası nedeniyle uçağa eksik yakıt ikmali (Litre/Pound)</a:t>
            </a:r>
          </a:p>
          <a:p>
            <a:pPr marL="0" indent="0">
              <a:buNone/>
            </a:pPr>
            <a:r>
              <a:rPr lang="tr-TR" b="1" dirty="0"/>
              <a:t>(1 pound benzin = 0.32 L)</a:t>
            </a:r>
          </a:p>
          <a:p>
            <a:pPr marL="0" indent="0">
              <a:buNone/>
            </a:pPr>
            <a:r>
              <a:rPr lang="tr-TR" b="1" dirty="0"/>
              <a:t>(benzinin yoğunluğu: 0.7kg/dm</a:t>
            </a:r>
            <a:r>
              <a:rPr lang="tr-TR" b="1" baseline="30000" dirty="0"/>
              <a:t>3</a:t>
            </a:r>
            <a:r>
              <a:rPr lang="tr-TR" b="1" dirty="0"/>
              <a:t>)</a:t>
            </a:r>
          </a:p>
          <a:p>
            <a:pPr>
              <a:buFontTx/>
              <a:buChar char="-"/>
            </a:pPr>
            <a:r>
              <a:rPr lang="tr-TR" b="1" dirty="0"/>
              <a:t>61 yolcu ve 8 mürettebat</a:t>
            </a:r>
          </a:p>
          <a:p>
            <a:pPr>
              <a:buFontTx/>
              <a:buChar char="-"/>
            </a:pPr>
            <a:r>
              <a:rPr lang="tr-TR" b="1" dirty="0">
                <a:solidFill>
                  <a:srgbClr val="00B0F0"/>
                </a:solidFill>
              </a:rPr>
              <a:t>Kaynak: www.jimloy.com/math/metric.htm</a:t>
            </a:r>
            <a:endParaRPr lang="tr-TR" dirty="0">
              <a:solidFill>
                <a:srgbClr val="00B0F0"/>
              </a:solidFill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115" y="3789040"/>
            <a:ext cx="2677548" cy="214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ağ Ok 5"/>
          <p:cNvSpPr/>
          <p:nvPr/>
        </p:nvSpPr>
        <p:spPr>
          <a:xfrm>
            <a:off x="4006180" y="980728"/>
            <a:ext cx="12241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0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/>
              <a:t>Küçük hata</a:t>
            </a:r>
            <a:r>
              <a:rPr lang="tr-TR" b="1" dirty="0"/>
              <a:t>          </a:t>
            </a:r>
            <a:r>
              <a:rPr lang="tr-TR" dirty="0"/>
              <a:t> </a:t>
            </a:r>
            <a:r>
              <a:rPr lang="tr-TR" b="1" dirty="0"/>
              <a:t>Büyük kayıp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Örnek-2:</a:t>
            </a:r>
          </a:p>
          <a:p>
            <a:pPr marL="0" indent="0">
              <a:buNone/>
            </a:pPr>
            <a:r>
              <a:rPr lang="tr-TR" b="1" dirty="0"/>
              <a:t>- Yıl: 1999</a:t>
            </a:r>
          </a:p>
          <a:p>
            <a:pPr marL="0" indent="0">
              <a:buNone/>
            </a:pPr>
            <a:r>
              <a:rPr lang="tr-TR" b="1" dirty="0"/>
              <a:t>- NASA Mars gözlem aracı uzayda kayboldu</a:t>
            </a:r>
          </a:p>
          <a:p>
            <a:pPr>
              <a:buFontTx/>
              <a:buChar char="-"/>
            </a:pPr>
            <a:r>
              <a:rPr lang="tr-TR" b="1" dirty="0"/>
              <a:t>Sebep: birim dönüştürme hatası</a:t>
            </a:r>
          </a:p>
          <a:p>
            <a:pPr marL="0" indent="0">
              <a:buNone/>
            </a:pPr>
            <a:r>
              <a:rPr lang="tr-TR" b="1" dirty="0"/>
              <a:t>(Newton/s - Pound/s)</a:t>
            </a:r>
          </a:p>
          <a:p>
            <a:pPr marL="0" indent="0">
              <a:buNone/>
            </a:pPr>
            <a:r>
              <a:rPr lang="tr-TR" b="1" dirty="0"/>
              <a:t>(1 Newton = 0.225 Pound)</a:t>
            </a:r>
          </a:p>
          <a:p>
            <a:pPr>
              <a:buFontTx/>
              <a:buChar char="-"/>
            </a:pPr>
            <a:r>
              <a:rPr lang="tr-TR" b="1" dirty="0"/>
              <a:t>125 milyon dolar maddi kayıp</a:t>
            </a:r>
          </a:p>
          <a:p>
            <a:pPr>
              <a:buFontTx/>
              <a:buChar char="-"/>
            </a:pPr>
            <a:r>
              <a:rPr lang="tr-TR" b="1" dirty="0">
                <a:solidFill>
                  <a:srgbClr val="00B0F0"/>
                </a:solidFill>
              </a:rPr>
              <a:t>Kaynak: www.washingtonpost.com/wp-srv/national/longterm/space/stories/orbiter100199.htm</a:t>
            </a:r>
          </a:p>
          <a:p>
            <a:endParaRPr lang="en-US" dirty="0"/>
          </a:p>
        </p:txBody>
      </p:sp>
      <p:sp>
        <p:nvSpPr>
          <p:cNvPr id="6" name="Sağ Ok 5"/>
          <p:cNvSpPr/>
          <p:nvPr/>
        </p:nvSpPr>
        <p:spPr>
          <a:xfrm>
            <a:off x="4006180" y="980728"/>
            <a:ext cx="12241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644" y="1701800"/>
            <a:ext cx="2916997" cy="274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646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Uluslararası Birim Sistemi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>
                <a:solidFill>
                  <a:srgbClr val="0070C0"/>
                </a:solidFill>
              </a:rPr>
              <a:t>Uluslararası Birim Sistemi: </a:t>
            </a:r>
            <a:r>
              <a:rPr lang="tr-TR" sz="2800" b="1" dirty="0"/>
              <a:t>1960’lı yıllarda Paris’te bulunan </a:t>
            </a:r>
            <a:r>
              <a:rPr lang="tr-TR" sz="2800" b="1" dirty="0">
                <a:solidFill>
                  <a:srgbClr val="FF0000"/>
                </a:solidFill>
              </a:rPr>
              <a:t>Uluslararası Ölçü ve Ayarlar Bürosu </a:t>
            </a:r>
            <a:r>
              <a:rPr lang="tr-TR" sz="2800" b="1" dirty="0"/>
              <a:t>tarafından geliştirildi.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tr-TR" sz="2800" b="1" dirty="0">
                <a:solidFill>
                  <a:srgbClr val="0070C0"/>
                </a:solidFill>
              </a:rPr>
              <a:t>Diğer isimleri: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Metrik sistem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Uluslararası metrik sistem (MKS)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tr-TR" sz="2800" b="1" dirty="0"/>
              <a:t>SI birim sistemi (</a:t>
            </a:r>
            <a:r>
              <a:rPr lang="tr-TR" sz="2800" b="1" dirty="0" err="1">
                <a:solidFill>
                  <a:srgbClr val="0070C0"/>
                </a:solidFill>
              </a:rPr>
              <a:t>S</a:t>
            </a:r>
            <a:r>
              <a:rPr lang="tr-TR" sz="2800" b="1" dirty="0" err="1"/>
              <a:t>ystéme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70C0"/>
                </a:solidFill>
              </a:rPr>
              <a:t>I</a:t>
            </a:r>
            <a:r>
              <a:rPr lang="tr-TR" sz="2800" b="1" dirty="0"/>
              <a:t>nternational </a:t>
            </a:r>
            <a:r>
              <a:rPr lang="tr-TR" sz="2800" b="1" dirty="0" err="1"/>
              <a:t>de’Unités</a:t>
            </a:r>
            <a:r>
              <a:rPr lang="tr-TR" sz="2800" b="1" dirty="0"/>
              <a:t>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3366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b="1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95338309"/>
              </p:ext>
            </p:extLst>
          </p:nvPr>
        </p:nvGraphicFramePr>
        <p:xfrm>
          <a:off x="1117309" y="476672"/>
          <a:ext cx="10157354" cy="6168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759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Temel Birimler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670583"/>
              </p:ext>
            </p:extLst>
          </p:nvPr>
        </p:nvGraphicFramePr>
        <p:xfrm>
          <a:off x="1117310" y="1701800"/>
          <a:ext cx="10157352" cy="4543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49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2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2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28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28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8026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Büyüklük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Simge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İngiliz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CGS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MKS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68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Kütle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m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lb</a:t>
                      </a:r>
                      <a:r>
                        <a:rPr lang="tr-TR" sz="2000" b="1" kern="1200" baseline="-250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endParaRPr lang="tr-TR" sz="2000" b="1" kern="1200" baseline="-250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kilogram (kg)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Uzunluk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l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 err="1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foot</a:t>
                      </a:r>
                      <a:endParaRPr lang="tr-TR" sz="2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tr-TR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(adım)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cm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metre (m)</a:t>
                      </a:r>
                      <a:endParaRPr lang="tr-T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Zaman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t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saniye 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saniye 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saniye (s)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saniye (s)</a:t>
                      </a:r>
                      <a:endParaRPr lang="tr-T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fi-FI" sz="2000" b="1" dirty="0"/>
                        <a:t>Sıcaklık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T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°F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kern="1200" dirty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2000" b="1" dirty="0"/>
                        <a:t>Kelvin (K)</a:t>
                      </a:r>
                      <a:endParaRPr lang="tr-T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Elektrik akımı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I , i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/>
                        <a:t>Amper (A)</a:t>
                      </a:r>
                      <a:endParaRPr lang="tr-T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nn-NO" sz="2000" b="1" dirty="0"/>
                        <a:t>Madde miktarı 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nn-NO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n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2000" b="1" dirty="0"/>
                        <a:t>mol (mol)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pPr algn="l"/>
                      <a:r>
                        <a:rPr lang="tr-TR" sz="2000" b="1" dirty="0"/>
                        <a:t>Işık yoğunluğu 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i="1" dirty="0">
                          <a:solidFill>
                            <a:srgbClr val="C00000"/>
                          </a:solidFill>
                          <a:latin typeface="Adobe Caslon Pro Bold" panose="0205070206050A020403" pitchFamily="18" charset="0"/>
                        </a:rPr>
                        <a:t>I</a:t>
                      </a:r>
                      <a:endParaRPr lang="tr-TR" sz="2000" i="1" dirty="0">
                        <a:solidFill>
                          <a:srgbClr val="C00000"/>
                        </a:solidFill>
                        <a:latin typeface="Adobe Caslon Pro Bold" panose="0205070206050A020403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7030A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tr-TR" sz="20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Kandela (cd)</a:t>
                      </a:r>
                      <a:endParaRPr lang="tr-TR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88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Kütle ve Ağırlık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0521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0070C0"/>
                </a:solidFill>
              </a:rPr>
              <a:t>Sıklıkla karıştırılır ve yanlış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b="1" dirty="0">
                <a:solidFill>
                  <a:srgbClr val="0070C0"/>
                </a:solidFill>
              </a:rPr>
              <a:t>kullanılır!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800" b="1" dirty="0">
                <a:solidFill>
                  <a:srgbClr val="C00000"/>
                </a:solidFill>
              </a:rPr>
              <a:t>Kütle: </a:t>
            </a:r>
            <a:r>
              <a:rPr lang="tr-TR" sz="2800" b="1" dirty="0"/>
              <a:t>cismin bünyesinde bulundurduğu madde miktarının fiziksel bir ölçüsüdür,</a:t>
            </a:r>
          </a:p>
          <a:p>
            <a:pPr marL="0" indent="0">
              <a:lnSpc>
                <a:spcPct val="170000"/>
              </a:lnSpc>
              <a:spcBef>
                <a:spcPts val="1200"/>
              </a:spcBef>
              <a:buNone/>
            </a:pPr>
            <a:r>
              <a:rPr lang="tr-TR" sz="2800" b="1" dirty="0">
                <a:solidFill>
                  <a:srgbClr val="C00000"/>
                </a:solidFill>
              </a:rPr>
              <a:t>Ağırlık:</a:t>
            </a:r>
            <a:r>
              <a:rPr lang="tr-TR" sz="2800" b="1" dirty="0"/>
              <a:t> cismin yerçekimi ivmesi etkisi ile aşağıya doru uyguladığı kuvvet </a:t>
            </a:r>
          </a:p>
          <a:p>
            <a:pPr marL="0" indent="0" algn="ctr">
              <a:lnSpc>
                <a:spcPct val="170000"/>
              </a:lnSpc>
              <a:spcBef>
                <a:spcPts val="1200"/>
              </a:spcBef>
              <a:buNone/>
            </a:pPr>
            <a:r>
              <a:rPr lang="tr-TR" sz="2800" b="1" dirty="0"/>
              <a:t>(</a:t>
            </a:r>
            <a:r>
              <a:rPr lang="tr-TR" sz="2800" b="1" dirty="0">
                <a:solidFill>
                  <a:srgbClr val="FF0000"/>
                </a:solidFill>
              </a:rPr>
              <a:t>ağırlık=kuvvet</a:t>
            </a:r>
            <a:r>
              <a:rPr lang="tr-TR" sz="2800" b="1" dirty="0"/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463" y="385019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Kitapları</a:t>
            </a:r>
            <a:endParaRPr lang="tr-TR" dirty="0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36ADBF51-FD12-4D9B-88D9-27ADBDABF2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675" y="1711725"/>
            <a:ext cx="3129280" cy="4470400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980" y="1711725"/>
            <a:ext cx="3097552" cy="446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8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Kütle ve Ağırlık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05214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/>
              <a:t>Bir cismin kütlesi, cismi terazide tartarak bulunur.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/>
              <a:t>Ağırlığı ise hesaplanır: </a:t>
            </a:r>
            <a:r>
              <a:rPr lang="tr-TR" sz="2800" b="1" dirty="0">
                <a:solidFill>
                  <a:srgbClr val="C00000"/>
                </a:solidFill>
              </a:rPr>
              <a:t>G=m g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/>
              <a:t>SI birim sisteminde: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/>
              <a:t>Kütle birimi: </a:t>
            </a:r>
            <a:r>
              <a:rPr lang="tr-TR" sz="2800" b="1" dirty="0">
                <a:solidFill>
                  <a:srgbClr val="C00000"/>
                </a:solidFill>
              </a:rPr>
              <a:t>kg</a:t>
            </a:r>
          </a:p>
          <a:p>
            <a:pPr lvl="1">
              <a:lnSpc>
                <a:spcPct val="120000"/>
              </a:lnSpc>
              <a:spcBef>
                <a:spcPts val="1200"/>
              </a:spcBef>
            </a:pPr>
            <a:r>
              <a:rPr lang="tr-TR" sz="2800" b="1" dirty="0"/>
              <a:t>Ağırlık birimi: bir kuvvet birimi olan </a:t>
            </a:r>
            <a:r>
              <a:rPr lang="tr-TR" sz="2800" b="1" dirty="0">
                <a:solidFill>
                  <a:srgbClr val="C00000"/>
                </a:solidFill>
              </a:rPr>
              <a:t>Newton (N)</a:t>
            </a:r>
            <a:endParaRPr lang="tr-TR" sz="2800" dirty="0">
              <a:solidFill>
                <a:srgbClr val="C00000"/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2146300"/>
            <a:ext cx="1880760" cy="18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9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Kütle ve Ağırlık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0070C0"/>
                </a:solidFill>
              </a:rPr>
              <a:t>Örnek: </a:t>
            </a:r>
            <a:r>
              <a:rPr lang="tr-TR" sz="2800" b="1" dirty="0"/>
              <a:t>10 kg kütleye sahip yerde duran bir cismin ağırlığı (yüzeye yaptığı bastırma kuvveti) yeryüzünde ve ay yüzeyinde ne kadardır?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Yerçekimi ivmesi: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g=9.81 m/s</a:t>
            </a:r>
            <a:r>
              <a:rPr lang="tr-TR" sz="2800" b="1" baseline="30000" dirty="0"/>
              <a:t>2</a:t>
            </a:r>
            <a:r>
              <a:rPr lang="tr-TR" sz="2800" b="1" dirty="0"/>
              <a:t> (dünya)</a:t>
            </a:r>
          </a:p>
          <a:p>
            <a:pPr>
              <a:lnSpc>
                <a:spcPct val="150000"/>
              </a:lnSpc>
            </a:pPr>
            <a:r>
              <a:rPr lang="tr-TR" sz="2800" b="1" dirty="0"/>
              <a:t>g=1.6 m/s</a:t>
            </a:r>
            <a:r>
              <a:rPr lang="tr-TR" sz="2800" b="1" baseline="30000" dirty="0"/>
              <a:t>2</a:t>
            </a:r>
            <a:r>
              <a:rPr lang="tr-TR" sz="2800" b="1" dirty="0"/>
              <a:t> (ay)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764" y="142874"/>
            <a:ext cx="1447800" cy="1447800"/>
          </a:xfrm>
          <a:prstGeom prst="rect">
            <a:avLst/>
          </a:prstGeom>
        </p:spPr>
      </p:pic>
      <p:pic>
        <p:nvPicPr>
          <p:cNvPr id="5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3013074"/>
            <a:ext cx="4522788" cy="338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36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Kütle </a:t>
            </a:r>
            <a:r>
              <a:rPr lang="tr-TR" b="1" dirty="0">
                <a:solidFill>
                  <a:srgbClr val="FF0000"/>
                </a:solidFill>
              </a:rPr>
              <a:t>ÇEVİRME FAKTÖRLERİ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Birimi: </a:t>
            </a:r>
            <a:r>
              <a:rPr lang="tr-TR" sz="2800" b="1" dirty="0"/>
              <a:t>kilogram (kg)</a:t>
            </a:r>
          </a:p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Pound (libre, </a:t>
            </a:r>
            <a:r>
              <a:rPr lang="tr-TR" sz="2800" b="1" dirty="0" err="1">
                <a:solidFill>
                  <a:srgbClr val="0070C0"/>
                </a:solidFill>
              </a:rPr>
              <a:t>lb</a:t>
            </a:r>
            <a:r>
              <a:rPr lang="tr-TR" sz="2800" b="1" baseline="-25000" dirty="0" err="1">
                <a:solidFill>
                  <a:srgbClr val="0070C0"/>
                </a:solidFill>
              </a:rPr>
              <a:t>m</a:t>
            </a:r>
            <a:r>
              <a:rPr lang="tr-TR" sz="2800" b="1" dirty="0">
                <a:solidFill>
                  <a:srgbClr val="0070C0"/>
                </a:solidFill>
              </a:rPr>
              <a:t>): </a:t>
            </a:r>
            <a:r>
              <a:rPr lang="tr-TR" sz="2800" b="1" dirty="0"/>
              <a:t>İngiltere ve ABD’de kullanılır</a:t>
            </a:r>
          </a:p>
          <a:p>
            <a:r>
              <a:rPr lang="tr-TR" sz="2800" b="1" dirty="0"/>
              <a:t>1 </a:t>
            </a:r>
            <a:r>
              <a:rPr lang="tr-TR" sz="2800" b="1" dirty="0" err="1"/>
              <a:t>lb</a:t>
            </a:r>
            <a:r>
              <a:rPr lang="tr-TR" sz="2800" b="1" baseline="-25000" dirty="0" err="1"/>
              <a:t>m</a:t>
            </a:r>
            <a:r>
              <a:rPr lang="tr-TR" sz="2800" b="1" dirty="0"/>
              <a:t>=0.454 kg</a:t>
            </a:r>
          </a:p>
          <a:p>
            <a:r>
              <a:rPr lang="tr-TR" sz="2800" b="1" dirty="0"/>
              <a:t>1 Kg=2.205 </a:t>
            </a:r>
            <a:r>
              <a:rPr lang="tr-TR" sz="2800" b="1" dirty="0" err="1"/>
              <a:t>lb</a:t>
            </a:r>
            <a:r>
              <a:rPr lang="tr-TR" sz="2800" b="1" baseline="-25000" dirty="0" err="1"/>
              <a:t>m</a:t>
            </a:r>
            <a:endParaRPr lang="tr-TR" sz="2800" b="1" dirty="0"/>
          </a:p>
          <a:p>
            <a:pPr marL="0" indent="0">
              <a:buNone/>
            </a:pPr>
            <a:r>
              <a:rPr lang="it-IT" sz="2800" b="1" dirty="0">
                <a:solidFill>
                  <a:srgbClr val="0070C0"/>
                </a:solidFill>
              </a:rPr>
              <a:t>Metrik Ton</a:t>
            </a:r>
            <a:r>
              <a:rPr lang="tr-TR" sz="2800" b="1" dirty="0">
                <a:solidFill>
                  <a:srgbClr val="0070C0"/>
                </a:solidFill>
              </a:rPr>
              <a:t>:</a:t>
            </a:r>
            <a:r>
              <a:rPr lang="it-IT" sz="2800" b="1" dirty="0">
                <a:solidFill>
                  <a:srgbClr val="0070C0"/>
                </a:solidFill>
              </a:rPr>
              <a:t> </a:t>
            </a:r>
            <a:r>
              <a:rPr lang="it-IT" sz="2800" b="1" dirty="0"/>
              <a:t>1000 kg (SI birim sistemi)</a:t>
            </a:r>
          </a:p>
          <a:p>
            <a:r>
              <a:rPr lang="fr-FR" sz="2800" b="1" dirty="0"/>
              <a:t>Ton = 2000 lb</a:t>
            </a:r>
            <a:r>
              <a:rPr lang="tr-TR" sz="2800" b="1" baseline="-25000" dirty="0">
                <a:solidFill>
                  <a:srgbClr val="0070C0"/>
                </a:solidFill>
              </a:rPr>
              <a:t>m</a:t>
            </a:r>
            <a:r>
              <a:rPr lang="fr-FR" sz="2800" b="1" dirty="0"/>
              <a:t> = 908 kg (ABD)</a:t>
            </a:r>
          </a:p>
          <a:p>
            <a:r>
              <a:rPr lang="tr-TR" sz="2800" b="1" dirty="0"/>
              <a:t>Ton = 2240 </a:t>
            </a:r>
            <a:r>
              <a:rPr lang="tr-TR" sz="2800" b="1" dirty="0" err="1"/>
              <a:t>lb</a:t>
            </a:r>
            <a:r>
              <a:rPr lang="tr-TR" sz="2800" b="1" baseline="-25000" dirty="0" err="1">
                <a:solidFill>
                  <a:srgbClr val="0070C0"/>
                </a:solidFill>
              </a:rPr>
              <a:t>m</a:t>
            </a:r>
            <a:r>
              <a:rPr lang="tr-TR" sz="2800" b="1" dirty="0"/>
              <a:t> = 1017 kg (Ingiltere)</a:t>
            </a:r>
            <a:endParaRPr lang="tr-TR" sz="2800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7" y="3573016"/>
            <a:ext cx="3602037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2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Uzunluk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Birimi: metre (m)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ABD ve İngiltere'de inç (</a:t>
            </a:r>
            <a:r>
              <a:rPr lang="tr-TR" sz="2800" b="1" dirty="0">
                <a:solidFill>
                  <a:srgbClr val="FF0000"/>
                </a:solidFill>
              </a:rPr>
              <a:t>in.</a:t>
            </a:r>
            <a:r>
              <a:rPr lang="tr-TR" sz="2800" b="1" dirty="0"/>
              <a:t>), </a:t>
            </a:r>
            <a:r>
              <a:rPr lang="en-GB" sz="2800" b="1" dirty="0"/>
              <a:t>foot</a:t>
            </a:r>
            <a:r>
              <a:rPr lang="tr-TR" sz="2800" b="1" dirty="0"/>
              <a:t> (adım) (</a:t>
            </a:r>
            <a:r>
              <a:rPr lang="tr-TR" sz="2800" b="1" dirty="0">
                <a:solidFill>
                  <a:srgbClr val="FF0000"/>
                </a:solidFill>
              </a:rPr>
              <a:t>ft.</a:t>
            </a:r>
            <a:r>
              <a:rPr lang="tr-TR" sz="2800" b="1" dirty="0"/>
              <a:t>) ve mil (</a:t>
            </a:r>
            <a:r>
              <a:rPr lang="tr-TR" sz="2800" b="1" dirty="0">
                <a:solidFill>
                  <a:srgbClr val="FF0000"/>
                </a:solidFill>
              </a:rPr>
              <a:t>mile</a:t>
            </a:r>
            <a:r>
              <a:rPr lang="tr-TR" sz="2800" b="1" dirty="0"/>
              <a:t>) yaygın olarak kullanılır: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1 in. = 2.54 cm = 25.4 mm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</a:t>
            </a:r>
            <a:r>
              <a:rPr lang="tr-TR" sz="2800" b="1" dirty="0" err="1"/>
              <a:t>ft</a:t>
            </a:r>
            <a:r>
              <a:rPr lang="tr-TR" sz="2800" b="1" dirty="0"/>
              <a:t>. = 30.48 cm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m = 3.28 </a:t>
            </a:r>
            <a:r>
              <a:rPr lang="tr-TR" sz="2800" b="1" dirty="0" err="1"/>
              <a:t>ft</a:t>
            </a: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mil = 1.609 km</a:t>
            </a: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688" y="332656"/>
            <a:ext cx="2466975" cy="1847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484" y="2996952"/>
            <a:ext cx="4779213" cy="370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48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Sıcaklık ve Isı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241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Sıklıkla karıştırılan iki büyüklük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/>
              <a:t>Örnek: Hava açık, ısı 25 ºC </a:t>
            </a:r>
            <a:r>
              <a:rPr lang="tr-TR" sz="2800" b="1" dirty="0">
                <a:solidFill>
                  <a:srgbClr val="FF0000"/>
                </a:solidFill>
              </a:rPr>
              <a:t>(yanlış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ifade!!!)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Sebep-Sonuç: Isı-Sıcaklık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C00000"/>
                </a:solidFill>
              </a:rPr>
              <a:t>Sıcaklık: </a:t>
            </a:r>
            <a:r>
              <a:rPr lang="tr-TR" sz="2800" b="1" dirty="0">
                <a:solidFill>
                  <a:srgbClr val="00B050"/>
                </a:solidFill>
              </a:rPr>
              <a:t>Bir maddenin ısıl durumunu </a:t>
            </a:r>
            <a:r>
              <a:rPr lang="tr-TR" sz="2800" b="1" dirty="0"/>
              <a:t>(bünyesinde bulunan ısı enerjisi miktarını) belirten bir ifade (</a:t>
            </a:r>
            <a:r>
              <a:rPr lang="tr-TR" sz="2800" b="1" dirty="0">
                <a:solidFill>
                  <a:srgbClr val="FF0000"/>
                </a:solidFill>
              </a:rPr>
              <a:t>Birim: Kelvin</a:t>
            </a:r>
            <a:r>
              <a:rPr lang="tr-TR" sz="2800" b="1" dirty="0"/>
              <a:t>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C00000"/>
                </a:solidFill>
              </a:rPr>
              <a:t>Isı: </a:t>
            </a:r>
            <a:r>
              <a:rPr lang="tr-TR" sz="2800" b="1" dirty="0"/>
              <a:t>Bir sistemden, daha düşük sıcaklığa sahip başka bir sisteme, sıcaklık farkı nedeniyle akan enerji (</a:t>
            </a:r>
            <a:r>
              <a:rPr lang="tr-TR" sz="2800" b="1" dirty="0">
                <a:solidFill>
                  <a:srgbClr val="FF0000"/>
                </a:solidFill>
              </a:rPr>
              <a:t>Birim: J</a:t>
            </a:r>
            <a:r>
              <a:rPr lang="tr-TR" sz="2800" b="1" dirty="0"/>
              <a:t>)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F0"/>
                </a:solidFill>
              </a:rPr>
              <a:t>(ısı, daima yüksek sıcaklıktan düşük sıcaklığa transfer olur)</a:t>
            </a:r>
            <a:endParaRPr lang="tr-TR" sz="2800" dirty="0">
              <a:solidFill>
                <a:srgbClr val="00B0F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06"/>
          <a:stretch/>
        </p:blipFill>
        <p:spPr>
          <a:xfrm>
            <a:off x="7678588" y="548680"/>
            <a:ext cx="3785407" cy="163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4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Sıcaklık Skalaları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Sıcaklık birimi SI birim sisteminde Kelvin (K)’</a:t>
            </a:r>
            <a:r>
              <a:rPr lang="tr-TR" sz="2800" b="1" dirty="0" err="1">
                <a:solidFill>
                  <a:srgbClr val="00B0F0"/>
                </a:solidFill>
              </a:rPr>
              <a:t>dir</a:t>
            </a:r>
            <a:endParaRPr lang="tr-TR" sz="2800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Ancak günlük hayatta </a:t>
            </a:r>
            <a:r>
              <a:rPr lang="tr-TR" sz="2800" b="1" dirty="0" err="1"/>
              <a:t>Santigrad</a:t>
            </a:r>
            <a:r>
              <a:rPr lang="tr-TR" sz="2800" b="1" dirty="0"/>
              <a:t> (ºC) birimi daha sık kullanılır.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Kelvin ve </a:t>
            </a:r>
            <a:r>
              <a:rPr lang="tr-TR" sz="2800" b="1" dirty="0" err="1"/>
              <a:t>Santigrad</a:t>
            </a:r>
            <a:r>
              <a:rPr lang="tr-TR" sz="2800" b="1" dirty="0"/>
              <a:t> arası dönüşüm: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(K) = (°C) + 273.15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(°C) = (K) - 273.15</a:t>
            </a: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636" y="2996951"/>
            <a:ext cx="2880320" cy="3550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767" y="4316751"/>
            <a:ext cx="3020011" cy="22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548680"/>
                <a:ext cx="10157354" cy="56235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Suyun donma ve kaynama noktası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arası fark:</a:t>
                </a:r>
              </a:p>
              <a:p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  <a:r>
                  <a:rPr lang="tr-TR" sz="2800" b="1" dirty="0"/>
                  <a:t>C ve K için: 100</a:t>
                </a:r>
              </a:p>
              <a:p>
                <a:r>
                  <a:rPr lang="tr-TR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°</a:t>
                </a:r>
                <a:r>
                  <a:rPr lang="pt-BR" sz="2800" b="1" dirty="0"/>
                  <a:t>F ve R için: 180</a:t>
                </a:r>
                <a:endParaRPr lang="tr-TR" sz="2800" b="1" dirty="0"/>
              </a:p>
              <a:p>
                <a:endParaRPr lang="tr-TR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℉=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𝟑𝟐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℃</m:t>
                    </m:r>
                  </m:oMath>
                </a14:m>
                <a:endParaRPr lang="en-US" sz="2800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</a:rPr>
                      <m:t>℃=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℉−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e>
                    </m:d>
                  </m:oMath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548680"/>
                <a:ext cx="10157354" cy="5623520"/>
              </a:xfrm>
              <a:blipFill>
                <a:blip r:embed="rId2"/>
                <a:stretch>
                  <a:fillRect l="-900" t="-11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412" y="2492896"/>
            <a:ext cx="6937251" cy="346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830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Türetilmiş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Büyüklük ve Birimler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052144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Genel olarak, değişik eşitliklerin kullanımı ile </a:t>
            </a:r>
            <a:r>
              <a:rPr lang="tr-TR" sz="2800" b="1" dirty="0">
                <a:solidFill>
                  <a:srgbClr val="00B050"/>
                </a:solidFill>
              </a:rPr>
              <a:t>7 temel büyüklükten</a:t>
            </a:r>
            <a:r>
              <a:rPr lang="tr-TR" sz="2800" b="1" dirty="0"/>
              <a:t> elde edilen (türetilen) büyüklükler için kullanılır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n-NO" sz="2800" b="1" dirty="0">
                <a:solidFill>
                  <a:srgbClr val="0070C0"/>
                </a:solidFill>
              </a:rPr>
              <a:t>Örne</a:t>
            </a:r>
            <a:r>
              <a:rPr lang="tr-TR" sz="2800" b="1" dirty="0">
                <a:solidFill>
                  <a:srgbClr val="0070C0"/>
                </a:solidFill>
              </a:rPr>
              <a:t>ğ</a:t>
            </a:r>
            <a:r>
              <a:rPr lang="nn-NO" sz="2800" b="1" dirty="0">
                <a:solidFill>
                  <a:srgbClr val="0070C0"/>
                </a:solidFill>
              </a:rPr>
              <a:t>in, </a:t>
            </a:r>
            <a:r>
              <a:rPr lang="nn-NO" sz="2800" b="1" dirty="0"/>
              <a:t>birim zamanda alınan yol olarak</a:t>
            </a:r>
            <a:r>
              <a:rPr lang="tr-TR" sz="2800" b="1" dirty="0"/>
              <a:t> tanımlanan </a:t>
            </a:r>
            <a:r>
              <a:rPr lang="tr-TR" sz="2800" b="1" dirty="0">
                <a:solidFill>
                  <a:srgbClr val="FF0000"/>
                </a:solidFill>
              </a:rPr>
              <a:t>hız</a:t>
            </a:r>
            <a:r>
              <a:rPr lang="tr-TR" sz="2800" b="1" dirty="0"/>
              <a:t>, türetilmiş</a:t>
            </a:r>
            <a:r>
              <a:rPr lang="tr-TR" sz="2800" dirty="0"/>
              <a:t> </a:t>
            </a:r>
            <a:r>
              <a:rPr lang="tr-TR" sz="2800" b="1" dirty="0"/>
              <a:t>bir büyüklüktür ve iki temel büyüklük olan </a:t>
            </a:r>
            <a:r>
              <a:rPr lang="tr-TR" sz="2800" b="1" dirty="0">
                <a:solidFill>
                  <a:srgbClr val="00B0F0"/>
                </a:solidFill>
              </a:rPr>
              <a:t>uzaklık</a:t>
            </a:r>
            <a:r>
              <a:rPr lang="tr-TR" sz="2800" b="1" dirty="0"/>
              <a:t> (uzunluk, yol) ve </a:t>
            </a:r>
            <a:r>
              <a:rPr lang="tr-TR" sz="2800" b="1" dirty="0">
                <a:solidFill>
                  <a:srgbClr val="00B050"/>
                </a:solidFill>
              </a:rPr>
              <a:t>zamanın</a:t>
            </a:r>
            <a:r>
              <a:rPr lang="tr-TR" sz="2800" b="1" dirty="0"/>
              <a:t> kullanımından elde edilmiştir </a:t>
            </a:r>
            <a:r>
              <a:rPr lang="tr-TR" sz="2800" b="1" dirty="0">
                <a:solidFill>
                  <a:srgbClr val="C00000"/>
                </a:solidFill>
              </a:rPr>
              <a:t>(m/s)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Uluslararası Birim Sistemi’nde hızın birimi m/s olup iki temel birim olan metre (m) ve saniye (s)’den türetilmiştir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2931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rgbClr val="C00000"/>
                </a:solidFill>
              </a:rPr>
              <a:t>SI birim sisteminde türetilmiş boyutlar ve birimler</a:t>
            </a:r>
            <a:endParaRPr lang="tr-TR" sz="32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800" b="1" baseline="30000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5187897"/>
                  </p:ext>
                </p:extLst>
              </p:nvPr>
            </p:nvGraphicFramePr>
            <p:xfrm>
              <a:off x="1117309" y="1716468"/>
              <a:ext cx="10157355" cy="50492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8578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7163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9993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6040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r-TR" dirty="0"/>
                            <a:t>Türetilmiş</a:t>
                          </a:r>
                          <a:r>
                            <a:rPr lang="tr-TR" baseline="0" dirty="0"/>
                            <a:t> boyutlar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/>
                            <a:t>Tanım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dirty="0"/>
                            <a:t>Birim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4768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Alan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i="1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Uzunluk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baseline="0" dirty="0"/>
                            <a:t>m</a:t>
                          </a:r>
                          <a:r>
                            <a:rPr lang="tr-TR" b="1" baseline="30000" dirty="0"/>
                            <a:t>2</a:t>
                          </a:r>
                          <a:endParaRPr lang="tr-TR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Hacim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i="1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Uzunluk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r>
                            <a:rPr lang="tr-TR" sz="2000" b="0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0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m</a:t>
                          </a:r>
                          <a:r>
                            <a:rPr lang="tr-TR" b="1" baseline="30000" dirty="0"/>
                            <a:t>3</a:t>
                          </a:r>
                          <a:endParaRPr lang="tr-TR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Hız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0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tr-TR" sz="2000" b="1" i="1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</a:rPr>
                                      <m:t>Uzunluk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tr-TR" sz="2000" b="1" i="1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</a:rPr>
                                      <m:t>zaman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m/s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İvme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0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Uzunluk</m:t>
                                    </m:r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zaman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+mn-cs"/>
                                      </a:rPr>
                                      <m:t>×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zaman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000" b="1" i="1" kern="1200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m/s</a:t>
                          </a:r>
                          <a:r>
                            <a:rPr lang="tr-TR" sz="2400" b="1" kern="1200" baseline="300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Yoğunluk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0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K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ü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tle</m:t>
                                    </m:r>
                                  </m:num>
                                  <m:den>
                                    <m: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𝒉𝒂𝒄𝒊𝒎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Kg/m</a:t>
                          </a:r>
                          <a:r>
                            <a:rPr lang="tr-TR" b="1" baseline="30000" dirty="0"/>
                            <a:t>3</a:t>
                          </a:r>
                          <a:endParaRPr lang="tr-T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Konsantrasyon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0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Mol</m:t>
                                    </m:r>
                                  </m:num>
                                  <m:den>
                                    <m:r>
                                      <a:rPr lang="tr-TR" sz="20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𝒉𝒂𝒄𝒊𝒎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nn-NO" b="1" dirty="0"/>
                            <a:t>mol</a:t>
                          </a:r>
                          <a:r>
                            <a:rPr lang="tr-TR" b="1" dirty="0"/>
                            <a:t>/m</a:t>
                          </a:r>
                          <a:r>
                            <a:rPr lang="tr-TR" b="1" baseline="30000" dirty="0"/>
                            <a:t>3</a:t>
                          </a:r>
                          <a:endParaRPr lang="tr-T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Özgül hacim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tr-TR" sz="24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Adobe Caslon Pro Bold" panose="0205070206050A020403" pitchFamily="18" charset="0"/>
                                        <a:ea typeface="+mn-ea"/>
                                        <a:cs typeface="+mn-cs"/>
                                      </a:rPr>
                                      <m:t>hacim</m:t>
                                    </m:r>
                                  </m:num>
                                  <m:den>
                                    <m:r>
                                      <a:rPr lang="tr-TR" sz="24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𝒌</m:t>
                                    </m:r>
                                    <m:r>
                                      <a:rPr lang="tr-TR" sz="24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ü</m:t>
                                    </m:r>
                                    <m:r>
                                      <a:rPr lang="tr-TR" sz="2400" b="1" i="1" kern="1200" dirty="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𝒕𝒍𝒆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baseline="0" dirty="0"/>
                            <a:t>m</a:t>
                          </a:r>
                          <a:r>
                            <a:rPr lang="tr-TR" b="1" baseline="30000" dirty="0"/>
                            <a:t>3</a:t>
                          </a:r>
                          <a:r>
                            <a:rPr lang="tr-TR" b="1" baseline="0" dirty="0"/>
                            <a:t>/kg</a:t>
                          </a:r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5187897"/>
                  </p:ext>
                </p:extLst>
              </p:nvPr>
            </p:nvGraphicFramePr>
            <p:xfrm>
              <a:off x="1117309" y="1716468"/>
              <a:ext cx="10157355" cy="500525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38578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447163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29993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56040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r-TR" dirty="0"/>
                            <a:t>Türetilmiş</a:t>
                          </a:r>
                          <a:r>
                            <a:rPr lang="tr-TR" baseline="0" dirty="0"/>
                            <a:t> boyutlar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b="1" dirty="0"/>
                            <a:t>Tanım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dirty="0"/>
                            <a:t>Birim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4768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Alan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b="1" i="1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Uzunluk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baseline="0" dirty="0" smtClean="0"/>
                            <a:t>m</a:t>
                          </a:r>
                          <a:r>
                            <a:rPr lang="tr-TR" b="1" baseline="30000" dirty="0" smtClean="0"/>
                            <a:t>2</a:t>
                          </a:r>
                          <a:endParaRPr lang="tr-TR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Hacim</a:t>
                          </a:r>
                          <a:endParaRPr lang="tr-TR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i="1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Uzunluk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1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r>
                            <a:rPr lang="tr-TR" sz="2000" b="0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</a:t>
                          </a:r>
                          <a:r>
                            <a:rPr lang="tr-TR" sz="2000" b="1" i="0" baseline="0" dirty="0">
                              <a:solidFill>
                                <a:srgbClr val="C00000"/>
                              </a:solidFill>
                              <a:latin typeface="Adobe Kaiti Std R" panose="02020400000000000000" pitchFamily="18" charset="-128"/>
                              <a:ea typeface="Adobe Kaiti Std R" panose="02020400000000000000" pitchFamily="18" charset="-128"/>
                            </a:rPr>
                            <a:t>x</a:t>
                          </a:r>
                          <a:r>
                            <a:rPr lang="tr-TR" sz="2000" b="0" i="1" baseline="0" dirty="0">
                              <a:solidFill>
                                <a:srgbClr val="C00000"/>
                              </a:solidFill>
                              <a:latin typeface="Adobe Caslon Pro Bold" panose="0205070206050A020403" pitchFamily="18" charset="0"/>
                            </a:rPr>
                            <a:t> uzunluk</a:t>
                          </a:r>
                          <a:endParaRPr lang="tr-TR" sz="2000" i="1" dirty="0">
                            <a:solidFill>
                              <a:srgbClr val="C00000"/>
                            </a:solidFill>
                            <a:latin typeface="Adobe Caslon Pro Bold" panose="0205070206050A020403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tr-TR" b="1" dirty="0" smtClean="0"/>
                            <a:t>m</a:t>
                          </a:r>
                          <a:r>
                            <a:rPr lang="tr-TR" b="1" baseline="30000" dirty="0" smtClean="0"/>
                            <a:t>3</a:t>
                          </a:r>
                          <a:endParaRPr lang="tr-TR" b="1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73354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Hız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75886" t="-235455" r="-51907" b="-4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m/s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73354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İvme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75886" t="-332432" r="-51907" b="-3162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m/s</a:t>
                          </a:r>
                          <a:r>
                            <a:rPr lang="tr-TR" sz="2400" b="1" kern="1200" baseline="300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69862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Yoğunluk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75886" t="-436364" r="-51907" b="-21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Kg/m</a:t>
                          </a:r>
                          <a:r>
                            <a:rPr lang="tr-TR" b="1" baseline="30000" dirty="0"/>
                            <a:t>3</a:t>
                          </a:r>
                          <a:endParaRPr lang="tr-T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69862">
                    <a:tc>
                      <a:txBody>
                        <a:bodyPr/>
                        <a:lstStyle/>
                        <a:p>
                          <a:r>
                            <a:rPr lang="tr-TR" b="1" dirty="0"/>
                            <a:t>Konsantrasyon</a:t>
                          </a:r>
                          <a:endParaRPr lang="tr-T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75886" t="-536364" r="-51907" b="-11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nn-NO" b="1" dirty="0"/>
                            <a:t>mol</a:t>
                          </a:r>
                          <a:r>
                            <a:rPr lang="tr-TR" b="1" dirty="0"/>
                            <a:t>/m</a:t>
                          </a:r>
                          <a:r>
                            <a:rPr lang="tr-TR" b="1" baseline="30000" dirty="0"/>
                            <a:t>3</a:t>
                          </a:r>
                          <a:endParaRPr lang="tr-T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785622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Özgül hacim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75886" t="-542636" r="-51907" b="-15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b="1" baseline="0" dirty="0"/>
                            <a:t>m</a:t>
                          </a:r>
                          <a:r>
                            <a:rPr lang="tr-TR" b="1" baseline="30000" dirty="0"/>
                            <a:t>3</a:t>
                          </a:r>
                          <a:r>
                            <a:rPr lang="tr-TR" b="1" baseline="0" dirty="0"/>
                            <a:t>/kg</a:t>
                          </a:r>
                          <a:endParaRPr lang="tr-TR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0638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Alan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b="1" dirty="0">
                <a:solidFill>
                  <a:srgbClr val="0070C0"/>
                </a:solidFill>
              </a:rPr>
              <a:t>Alan birimi: m</a:t>
            </a:r>
            <a:r>
              <a:rPr lang="tr-TR" sz="2800" b="1" baseline="30000" dirty="0">
                <a:solidFill>
                  <a:srgbClr val="0070C0"/>
                </a:solidFill>
              </a:rPr>
              <a:t>2</a:t>
            </a:r>
          </a:p>
          <a:p>
            <a:r>
              <a:rPr lang="tr-TR" sz="2800" b="1" dirty="0"/>
              <a:t>Özel isimlendirme:</a:t>
            </a:r>
          </a:p>
          <a:p>
            <a:r>
              <a:rPr lang="tr-TR" sz="2800" b="1" dirty="0"/>
              <a:t>100 m</a:t>
            </a:r>
            <a:r>
              <a:rPr lang="tr-TR" sz="2800" b="1" baseline="30000" dirty="0"/>
              <a:t>2</a:t>
            </a:r>
            <a:r>
              <a:rPr lang="tr-TR" sz="2800" b="1" dirty="0"/>
              <a:t> = 1 ar,</a:t>
            </a:r>
          </a:p>
          <a:p>
            <a:r>
              <a:rPr lang="tr-TR" sz="2800" b="1" dirty="0"/>
              <a:t>1000 m</a:t>
            </a:r>
            <a:r>
              <a:rPr lang="tr-TR" sz="2800" b="1" baseline="30000" dirty="0"/>
              <a:t>2</a:t>
            </a:r>
            <a:r>
              <a:rPr lang="tr-TR" sz="2800" b="1" dirty="0"/>
              <a:t> = 1 dekar (da) (dönüm)</a:t>
            </a:r>
          </a:p>
          <a:p>
            <a:r>
              <a:rPr lang="tr-TR" sz="2800" b="1" dirty="0"/>
              <a:t>10000 m</a:t>
            </a:r>
            <a:r>
              <a:rPr lang="tr-TR" sz="2800" b="1" baseline="30000" dirty="0"/>
              <a:t>2</a:t>
            </a:r>
            <a:r>
              <a:rPr lang="tr-TR" sz="2800" b="1" dirty="0"/>
              <a:t> = 1 hektar (ha)</a:t>
            </a:r>
          </a:p>
          <a:p>
            <a:r>
              <a:rPr lang="tr-TR" sz="2800" b="1" dirty="0"/>
              <a:t>1 ha = 10 da</a:t>
            </a:r>
          </a:p>
          <a:p>
            <a:r>
              <a:rPr lang="tr-TR" sz="2800" b="1" dirty="0"/>
              <a:t>ABD’de yaygın olan alan birimi: </a:t>
            </a:r>
            <a:r>
              <a:rPr lang="tr-TR" sz="2800" b="1" dirty="0" err="1"/>
              <a:t>acre</a:t>
            </a:r>
            <a:endParaRPr lang="tr-TR" sz="2800" b="1" dirty="0"/>
          </a:p>
          <a:p>
            <a:r>
              <a:rPr lang="tr-TR" sz="2800" b="1" dirty="0"/>
              <a:t>1 </a:t>
            </a:r>
            <a:r>
              <a:rPr lang="tr-TR" sz="2800" b="1" dirty="0" err="1"/>
              <a:t>acre</a:t>
            </a:r>
            <a:r>
              <a:rPr lang="tr-TR" sz="2800" b="1" dirty="0"/>
              <a:t> = 4.05 da = 0.405 ha</a:t>
            </a:r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929" y="1701800"/>
            <a:ext cx="285750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5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Kitapları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710036" y="1730469"/>
            <a:ext cx="3176903" cy="44704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742484" y="1733808"/>
            <a:ext cx="316992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Hacim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980136"/>
          </a:xfrm>
        </p:spPr>
        <p:txBody>
          <a:bodyPr>
            <a:normAutofit lnSpcReduction="10000"/>
          </a:bodyPr>
          <a:lstStyle/>
          <a:p>
            <a:r>
              <a:rPr lang="tr-TR" sz="2800" b="1" dirty="0">
                <a:solidFill>
                  <a:srgbClr val="0070C0"/>
                </a:solidFill>
              </a:rPr>
              <a:t>Hacim birimi: m</a:t>
            </a:r>
            <a:r>
              <a:rPr lang="tr-TR" sz="2800" b="1" baseline="30000" dirty="0">
                <a:solidFill>
                  <a:srgbClr val="0070C0"/>
                </a:solidFill>
              </a:rPr>
              <a:t>3</a:t>
            </a:r>
          </a:p>
          <a:p>
            <a:r>
              <a:rPr lang="tr-TR" sz="2800" b="1" dirty="0"/>
              <a:t>Sıvı hacimleri için Litre (L) ve m</a:t>
            </a:r>
            <a:r>
              <a:rPr lang="tr-TR" sz="2800" b="1" baseline="30000" dirty="0"/>
              <a:t>3</a:t>
            </a:r>
            <a:r>
              <a:rPr lang="tr-TR" sz="2800" b="1" dirty="0"/>
              <a:t> kullanılır.</a:t>
            </a:r>
          </a:p>
          <a:p>
            <a:r>
              <a:rPr lang="de-DE" sz="2800" b="1" dirty="0"/>
              <a:t>1 L, 1 dm</a:t>
            </a:r>
            <a:r>
              <a:rPr lang="de-DE" sz="2800" b="1" baseline="30000" dirty="0"/>
              <a:t>3</a:t>
            </a:r>
            <a:r>
              <a:rPr lang="de-DE" sz="2800" b="1" dirty="0"/>
              <a:t>’lük hacimdir (1 dm=10 cm)</a:t>
            </a:r>
          </a:p>
          <a:p>
            <a:r>
              <a:rPr lang="tr-TR" sz="2800" b="1" dirty="0"/>
              <a:t>1 L=1 dm</a:t>
            </a:r>
            <a:r>
              <a:rPr lang="tr-TR" sz="2800" b="1" baseline="30000" dirty="0"/>
              <a:t>3</a:t>
            </a:r>
            <a:r>
              <a:rPr lang="tr-TR" sz="2800" b="1" dirty="0"/>
              <a:t> (Litre hacim birimidir)</a:t>
            </a:r>
          </a:p>
          <a:p>
            <a:r>
              <a:rPr lang="tr-TR" sz="2800" b="1" dirty="0">
                <a:solidFill>
                  <a:srgbClr val="FF0000"/>
                </a:solidFill>
              </a:rPr>
              <a:t>ABD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7030A0"/>
                </a:solidFill>
              </a:rPr>
              <a:t>İngiltere’de</a:t>
            </a:r>
            <a:r>
              <a:rPr lang="tr-TR" sz="2800" b="1" dirty="0"/>
              <a:t> hacim birimi olarak</a:t>
            </a:r>
          </a:p>
          <a:p>
            <a:pPr marL="0" indent="0">
              <a:buNone/>
            </a:pPr>
            <a:r>
              <a:rPr lang="tr-TR" sz="2800" b="1" dirty="0"/>
              <a:t> </a:t>
            </a:r>
            <a:r>
              <a:rPr lang="tr-TR" sz="2800" b="1" dirty="0" err="1">
                <a:solidFill>
                  <a:srgbClr val="0070C0"/>
                </a:solidFill>
              </a:rPr>
              <a:t>gallon</a:t>
            </a:r>
            <a:r>
              <a:rPr lang="tr-TR" sz="2800" b="1" dirty="0">
                <a:solidFill>
                  <a:srgbClr val="0070C0"/>
                </a:solidFill>
              </a:rPr>
              <a:t> (</a:t>
            </a:r>
            <a:r>
              <a:rPr lang="tr-TR" sz="2800" b="1" dirty="0" err="1">
                <a:solidFill>
                  <a:srgbClr val="0070C0"/>
                </a:solidFill>
              </a:rPr>
              <a:t>gal</a:t>
            </a:r>
            <a:r>
              <a:rPr lang="tr-TR" sz="2800" b="1" dirty="0">
                <a:solidFill>
                  <a:srgbClr val="0070C0"/>
                </a:solidFill>
              </a:rPr>
              <a:t>) </a:t>
            </a:r>
            <a:r>
              <a:rPr lang="tr-TR" sz="2800" b="1" dirty="0"/>
              <a:t>kullanılır</a:t>
            </a:r>
          </a:p>
          <a:p>
            <a:r>
              <a:rPr lang="pt-BR" sz="2800" b="1" dirty="0"/>
              <a:t>1 gal = 3.785 L (ABD)</a:t>
            </a:r>
            <a:r>
              <a:rPr lang="tr-TR" sz="2800" b="1" dirty="0"/>
              <a:t> = 4.55 L (İngiltere)</a:t>
            </a:r>
          </a:p>
          <a:p>
            <a:r>
              <a:rPr lang="tr-TR" sz="2800" b="1" dirty="0"/>
              <a:t>1 varil = 42 ABD galonu = 159 L</a:t>
            </a:r>
            <a:endParaRPr lang="tr-T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684" y="1257494"/>
            <a:ext cx="33337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89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Kilogram ve Litre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241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Sıklıkla karıştırılan iki birim!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Kg kütle birimi, Litre hacim birimi (1 L=1 dm</a:t>
            </a:r>
            <a:r>
              <a:rPr lang="tr-TR" sz="2800" b="1" baseline="30000" dirty="0"/>
              <a:t>3</a:t>
            </a:r>
            <a:r>
              <a:rPr lang="tr-TR" sz="2800" b="1" dirty="0"/>
              <a:t>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sv-SE" sz="2800" b="1" dirty="0">
                <a:solidFill>
                  <a:srgbClr val="00B0F0"/>
                </a:solidFill>
              </a:rPr>
              <a:t>Suyun yo</a:t>
            </a:r>
            <a:r>
              <a:rPr lang="tr-TR" sz="2800" b="1" dirty="0">
                <a:solidFill>
                  <a:srgbClr val="00B0F0"/>
                </a:solidFill>
              </a:rPr>
              <a:t>ğ</a:t>
            </a:r>
            <a:r>
              <a:rPr lang="sv-SE" sz="2800" b="1" dirty="0">
                <a:solidFill>
                  <a:srgbClr val="00B0F0"/>
                </a:solidFill>
              </a:rPr>
              <a:t>unlu</a:t>
            </a:r>
            <a:r>
              <a:rPr lang="tr-TR" sz="2800" b="1" dirty="0">
                <a:solidFill>
                  <a:srgbClr val="00B0F0"/>
                </a:solidFill>
              </a:rPr>
              <a:t>ğ</a:t>
            </a:r>
            <a:r>
              <a:rPr lang="sv-SE" sz="2800" b="1" dirty="0">
                <a:solidFill>
                  <a:srgbClr val="00B0F0"/>
                </a:solidFill>
              </a:rPr>
              <a:t>u normal ko</a:t>
            </a:r>
            <a:r>
              <a:rPr lang="tr-TR" sz="2800" b="1" dirty="0">
                <a:solidFill>
                  <a:srgbClr val="00B0F0"/>
                </a:solidFill>
              </a:rPr>
              <a:t>ş</a:t>
            </a:r>
            <a:r>
              <a:rPr lang="sv-SE" sz="2800" b="1" dirty="0">
                <a:solidFill>
                  <a:srgbClr val="00B0F0"/>
                </a:solidFill>
              </a:rPr>
              <a:t>ullarda 1 g/cm</a:t>
            </a:r>
            <a:r>
              <a:rPr lang="sv-SE" sz="2800" b="1" baseline="30000" dirty="0">
                <a:solidFill>
                  <a:srgbClr val="00B0F0"/>
                </a:solidFill>
              </a:rPr>
              <a:t>3</a:t>
            </a:r>
            <a:r>
              <a:rPr lang="tr-TR" sz="2800" b="1" dirty="0">
                <a:solidFill>
                  <a:srgbClr val="00B0F0"/>
                </a:solidFill>
              </a:rPr>
              <a:t> . </a:t>
            </a:r>
            <a:r>
              <a:rPr lang="sv-SE" sz="2800" b="1" dirty="0">
                <a:solidFill>
                  <a:srgbClr val="00B0F0"/>
                </a:solidFill>
              </a:rPr>
              <a:t>Buna göre, 1 L su, </a:t>
            </a:r>
            <a:r>
              <a:rPr lang="sv-SE" sz="2800" b="1" dirty="0">
                <a:solidFill>
                  <a:srgbClr val="FF0000"/>
                </a:solidFill>
              </a:rPr>
              <a:t>normal ko</a:t>
            </a:r>
            <a:r>
              <a:rPr lang="tr-TR" sz="2800" b="1" dirty="0">
                <a:solidFill>
                  <a:srgbClr val="FF0000"/>
                </a:solidFill>
              </a:rPr>
              <a:t>ş</a:t>
            </a:r>
            <a:r>
              <a:rPr lang="sv-SE" sz="2800" b="1" dirty="0">
                <a:solidFill>
                  <a:srgbClr val="FF0000"/>
                </a:solidFill>
              </a:rPr>
              <a:t>ullarda </a:t>
            </a:r>
            <a:r>
              <a:rPr lang="sv-SE" sz="2800" b="1" dirty="0">
                <a:solidFill>
                  <a:srgbClr val="00B0F0"/>
                </a:solidFill>
              </a:rPr>
              <a:t>1 kg kütleye</a:t>
            </a:r>
            <a:r>
              <a:rPr lang="tr-TR" sz="2800" b="1" dirty="0">
                <a:solidFill>
                  <a:srgbClr val="00B0F0"/>
                </a:solidFill>
              </a:rPr>
              <a:t> sahiptir. </a:t>
            </a:r>
            <a:r>
              <a:rPr lang="tr-TR" sz="2800" b="1" dirty="0"/>
              <a:t>Ancak yoğunluğu 1 g/cm</a:t>
            </a:r>
            <a:r>
              <a:rPr lang="tr-TR" sz="2800" b="1" baseline="30000" dirty="0"/>
              <a:t>3</a:t>
            </a:r>
            <a:r>
              <a:rPr lang="tr-TR" sz="2800" b="1" dirty="0"/>
              <a:t> değerinden farklı olan maddeler için bu kıyas </a:t>
            </a:r>
            <a:r>
              <a:rPr lang="tr-TR" sz="2800" b="1" dirty="0">
                <a:solidFill>
                  <a:srgbClr val="FF0000"/>
                </a:solidFill>
              </a:rPr>
              <a:t>(1 L = 1 kg) doğru olmaz</a:t>
            </a:r>
            <a:r>
              <a:rPr lang="tr-TR" sz="2800" b="1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692696"/>
            <a:ext cx="2085975" cy="1295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92" y="692696"/>
            <a:ext cx="1584176" cy="141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2103810"/>
            <a:ext cx="10157354" cy="4493541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Örneğin yoğunluğu 0.8 g/cm</a:t>
            </a:r>
            <a:r>
              <a:rPr lang="tr-TR" sz="2800" b="1" baseline="30000" dirty="0"/>
              <a:t>3</a:t>
            </a:r>
            <a:r>
              <a:rPr lang="tr-TR" sz="2800" b="1" dirty="0"/>
              <a:t> olan zeytinyağının 1 L’si 800 g veya 0.8 kg’dır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5 L zeytinyağının fiyatı 29,90 TL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5 kg zeytinyağının fiyatı 29,90 TL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endParaRPr lang="tr-TR" sz="2800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692696"/>
            <a:ext cx="2085975" cy="1295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392" y="692696"/>
            <a:ext cx="1584176" cy="14111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556" y="3117403"/>
            <a:ext cx="1455651" cy="1331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6140" y="4869160"/>
            <a:ext cx="4822585" cy="1728191"/>
          </a:xfrm>
          <a:prstGeom prst="rect">
            <a:avLst/>
          </a:prstGeom>
        </p:spPr>
      </p:pic>
      <p:sp>
        <p:nvSpPr>
          <p:cNvPr id="9" name="Title 12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Kilogram ve Litre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61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Hız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r>
              <a:rPr lang="tr-TR" sz="2800" b="1" dirty="0"/>
              <a:t>Birim zamanda alınan yol</a:t>
            </a:r>
          </a:p>
          <a:p>
            <a:r>
              <a:rPr lang="tr-TR" sz="2800" b="1" dirty="0"/>
              <a:t>‘V’ veya ‘v’ ile gösterilir, </a:t>
            </a:r>
            <a:r>
              <a:rPr lang="tr-TR" sz="2800" b="1" dirty="0">
                <a:solidFill>
                  <a:srgbClr val="00B050"/>
                </a:solidFill>
              </a:rPr>
              <a:t>Birimi m/s</a:t>
            </a:r>
          </a:p>
          <a:p>
            <a:r>
              <a:rPr lang="tr-TR" sz="2800" b="1" dirty="0"/>
              <a:t>km/h birimi de sıklıkla kullanılır</a:t>
            </a:r>
          </a:p>
          <a:p>
            <a:r>
              <a:rPr lang="tr-TR" sz="2800" b="1" dirty="0"/>
              <a:t>m/s ve km/h arası birim dönüşümü önemli:</a:t>
            </a:r>
          </a:p>
          <a:p>
            <a:endParaRPr lang="tr-TR" sz="2800" b="1" dirty="0"/>
          </a:p>
          <a:p>
            <a:r>
              <a:rPr lang="pt-BR" sz="2800" b="1" dirty="0"/>
              <a:t>Örnek: 10 km/h= 2.78 m/s</a:t>
            </a:r>
          </a:p>
          <a:p>
            <a:r>
              <a:rPr lang="tr-TR" sz="2800" b="1" dirty="0"/>
              <a:t>1 m/s=3.6 km/h</a:t>
            </a:r>
            <a:endParaRPr lang="tr-TR" sz="2800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977" y="908720"/>
            <a:ext cx="3581686" cy="2232248"/>
          </a:xfrm>
          <a:prstGeom prst="rect">
            <a:avLst/>
          </a:prstGeom>
        </p:spPr>
      </p:pic>
      <p:pic>
        <p:nvPicPr>
          <p:cNvPr id="7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841" y="4065751"/>
            <a:ext cx="3800822" cy="26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0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İvme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r>
              <a:rPr lang="tr-TR" sz="2800" b="1" dirty="0"/>
              <a:t>Hızın birim zamandaki (1 s) değişimi</a:t>
            </a:r>
          </a:p>
          <a:p>
            <a:r>
              <a:rPr lang="tr-TR" sz="2800" b="1" dirty="0"/>
              <a:t>‘a’ ile gösterilir</a:t>
            </a:r>
          </a:p>
          <a:p>
            <a:r>
              <a:rPr lang="tr-TR" sz="2800" b="1" dirty="0"/>
              <a:t>Birimi (m/s)/s = m/s</a:t>
            </a:r>
            <a:r>
              <a:rPr lang="tr-TR" sz="2800" b="1" baseline="30000" dirty="0"/>
              <a:t>2</a:t>
            </a:r>
            <a:r>
              <a:rPr lang="tr-TR" sz="2800" b="1" dirty="0"/>
              <a:t>  (</a:t>
            </a:r>
            <a:r>
              <a:rPr lang="tr-TR" sz="2800" b="1" dirty="0">
                <a:solidFill>
                  <a:srgbClr val="FF0000"/>
                </a:solidFill>
              </a:rPr>
              <a:t>m s</a:t>
            </a:r>
            <a:r>
              <a:rPr lang="tr-TR" sz="2800" b="1" baseline="30000" dirty="0">
                <a:solidFill>
                  <a:srgbClr val="FF0000"/>
                </a:solidFill>
              </a:rPr>
              <a:t>-2</a:t>
            </a:r>
            <a:r>
              <a:rPr lang="tr-TR" sz="2800" b="1" dirty="0"/>
              <a:t>)</a:t>
            </a:r>
            <a:endParaRPr lang="tr-TR" sz="2800" b="1" baseline="30000" dirty="0"/>
          </a:p>
          <a:p>
            <a:r>
              <a:rPr lang="tr-TR" sz="2800" b="1" dirty="0">
                <a:solidFill>
                  <a:srgbClr val="FF0000"/>
                </a:solidFill>
              </a:rPr>
              <a:t>Artan hızlarda pozitif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azalan hızlarda negatif</a:t>
            </a:r>
          </a:p>
          <a:p>
            <a:r>
              <a:rPr lang="tr-TR" sz="2800" b="1" dirty="0"/>
              <a:t>Yerçekimi ivmesi ‘g’ ile gösterilir (</a:t>
            </a:r>
            <a:r>
              <a:rPr lang="tr-TR" sz="2800" b="1" dirty="0">
                <a:solidFill>
                  <a:srgbClr val="00B0F0"/>
                </a:solidFill>
              </a:rPr>
              <a:t>9.81 m/s</a:t>
            </a:r>
            <a:r>
              <a:rPr lang="tr-TR" sz="2800" b="1" baseline="30000" dirty="0">
                <a:solidFill>
                  <a:srgbClr val="00B0F0"/>
                </a:solidFill>
              </a:rPr>
              <a:t>2</a:t>
            </a:r>
            <a:r>
              <a:rPr lang="tr-TR" sz="2800" b="1" dirty="0"/>
              <a:t>)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Dairesel harekette ivme</a:t>
            </a:r>
            <a:r>
              <a:rPr lang="tr-TR" sz="2800" b="1" dirty="0"/>
              <a:t>, açısal ivme olarak adlandırılır, ‘’ ile gösterilir, birimi </a:t>
            </a:r>
            <a:r>
              <a:rPr lang="tr-TR" sz="2800" b="1" dirty="0">
                <a:solidFill>
                  <a:srgbClr val="00B050"/>
                </a:solidFill>
              </a:rPr>
              <a:t>rad/s</a:t>
            </a:r>
            <a:r>
              <a:rPr lang="tr-TR" sz="2800" b="1" baseline="30000" dirty="0">
                <a:solidFill>
                  <a:srgbClr val="00B050"/>
                </a:solidFill>
              </a:rPr>
              <a:t>2</a:t>
            </a:r>
            <a:endParaRPr lang="tr-TR" sz="2800" baseline="30000" dirty="0">
              <a:solidFill>
                <a:srgbClr val="00B050"/>
              </a:solidFill>
            </a:endParaRP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59" y="1032792"/>
            <a:ext cx="2948003" cy="232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76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Özgül Kütle/Ağırlık/Hacim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70C0"/>
                </a:solidFill>
              </a:rPr>
              <a:t>Özgül kütle (yoğunluk): </a:t>
            </a:r>
            <a:r>
              <a:rPr lang="tr-TR" sz="2800" b="1" dirty="0"/>
              <a:t>birim hacmin (1 m</a:t>
            </a:r>
            <a:r>
              <a:rPr lang="tr-TR" sz="2800" b="1" baseline="30000" dirty="0"/>
              <a:t>3</a:t>
            </a:r>
            <a:r>
              <a:rPr lang="tr-TR" sz="2800" b="1" dirty="0"/>
              <a:t>) sahip olduğu kütle. Birimi, kg/m</a:t>
            </a:r>
            <a:r>
              <a:rPr lang="tr-TR" sz="2800" b="1" baseline="30000" dirty="0"/>
              <a:t>3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4 ºC’deki suyun yoğunluğu </a:t>
            </a:r>
            <a:r>
              <a:rPr lang="tr-TR" sz="2800" b="1" u="sng" dirty="0"/>
              <a:t>1000 kg/m</a:t>
            </a:r>
            <a:r>
              <a:rPr lang="tr-TR" sz="2800" b="1" u="sng" baseline="30000" dirty="0"/>
              <a:t>3</a:t>
            </a:r>
            <a:r>
              <a:rPr lang="tr-TR" sz="2800" b="1" u="sng" dirty="0"/>
              <a:t> </a:t>
            </a:r>
            <a:r>
              <a:rPr lang="tr-TR" sz="2800" b="1" dirty="0"/>
              <a:t>veya 1 kg/dm</a:t>
            </a:r>
            <a:r>
              <a:rPr lang="tr-TR" sz="2800" b="1" baseline="30000" dirty="0"/>
              <a:t>3</a:t>
            </a:r>
            <a:r>
              <a:rPr lang="tr-TR" sz="2800" b="1" dirty="0"/>
              <a:t>.</a:t>
            </a:r>
          </a:p>
        </p:txBody>
      </p:sp>
      <p:pic>
        <p:nvPicPr>
          <p:cNvPr id="7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82" y="3789040"/>
            <a:ext cx="10264970" cy="1800200"/>
          </a:xfrm>
          <a:prstGeom prst="rect">
            <a:avLst/>
          </a:prstGeom>
        </p:spPr>
      </p:pic>
      <p:pic>
        <p:nvPicPr>
          <p:cNvPr id="8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08" y="577850"/>
            <a:ext cx="280987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089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Özel isimlerle türetilmiş birimler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endParaRPr lang="tr-TR" sz="2800" dirty="0"/>
          </a:p>
        </p:txBody>
      </p:sp>
      <p:graphicFrame>
        <p:nvGraphicFramePr>
          <p:cNvPr id="6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916104"/>
              </p:ext>
            </p:extLst>
          </p:nvPr>
        </p:nvGraphicFramePr>
        <p:xfrm>
          <a:off x="1117309" y="1716468"/>
          <a:ext cx="10157356" cy="3137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439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0404">
                <a:tc>
                  <a:txBody>
                    <a:bodyPr/>
                    <a:lstStyle/>
                    <a:p>
                      <a:pPr algn="l"/>
                      <a:r>
                        <a:rPr lang="tr-TR" sz="2000" dirty="0"/>
                        <a:t>Türetilmiş</a:t>
                      </a:r>
                      <a:r>
                        <a:rPr lang="tr-TR" sz="2000" baseline="0" dirty="0"/>
                        <a:t> boyutlar</a:t>
                      </a:r>
                      <a:endParaRPr lang="tr-TR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Birim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Simge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Diğer</a:t>
                      </a:r>
                      <a:r>
                        <a:rPr lang="tr-TR" sz="2000" b="1" baseline="0" dirty="0"/>
                        <a:t> birimlerle eşdeğeri</a:t>
                      </a:r>
                      <a:endParaRPr lang="tr-TR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/>
                        <a:t>SI Diğer</a:t>
                      </a:r>
                      <a:r>
                        <a:rPr lang="tr-TR" sz="2000" b="1" baseline="0" dirty="0"/>
                        <a:t> birimlerle eşdeğeri</a:t>
                      </a:r>
                      <a:endParaRPr lang="tr-TR" sz="2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68">
                <a:tc>
                  <a:txBody>
                    <a:bodyPr/>
                    <a:lstStyle/>
                    <a:p>
                      <a:r>
                        <a:rPr lang="tr-TR" sz="2400" b="1" dirty="0"/>
                        <a:t>Kuvvet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i="1" dirty="0">
                          <a:solidFill>
                            <a:srgbClr val="C00000"/>
                          </a:solidFill>
                          <a:latin typeface="+mj-lt"/>
                          <a:cs typeface="+mn-cs"/>
                        </a:rPr>
                        <a:t>Newton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kg</a:t>
                      </a:r>
                      <a:r>
                        <a:rPr lang="tr-TR" sz="2400" baseline="0" dirty="0"/>
                        <a:t> m/s</a:t>
                      </a:r>
                      <a:r>
                        <a:rPr lang="tr-TR" sz="2400" baseline="30000" dirty="0"/>
                        <a:t>2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r>
                        <a:rPr lang="tr-TR" sz="2400" b="1" dirty="0"/>
                        <a:t>Basınç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i="1" kern="1200" dirty="0">
                          <a:solidFill>
                            <a:srgbClr val="C00000"/>
                          </a:solidFill>
                          <a:latin typeface="+mj-lt"/>
                          <a:ea typeface="+mn-ea"/>
                          <a:cs typeface="+mn-cs"/>
                        </a:rPr>
                        <a:t>Pascal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/>
                        <a:t>Pa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N/m</a:t>
                      </a:r>
                      <a:r>
                        <a:rPr lang="tr-TR" sz="2400" baseline="30000" dirty="0"/>
                        <a:t>2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Kg/m.s</a:t>
                      </a:r>
                      <a:r>
                        <a:rPr lang="tr-TR" sz="2400" baseline="30000" dirty="0"/>
                        <a:t>2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r>
                        <a:rPr lang="tr-TR" sz="2400" b="1" dirty="0"/>
                        <a:t>Enerji, ısı, iş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i="1" kern="1200" dirty="0" err="1">
                          <a:solidFill>
                            <a:srgbClr val="C00000"/>
                          </a:solidFill>
                          <a:latin typeface="+mj-lt"/>
                          <a:ea typeface="+mn-ea"/>
                          <a:cs typeface="+mn-cs"/>
                        </a:rPr>
                        <a:t>Joule</a:t>
                      </a:r>
                      <a:endParaRPr lang="tr-TR" sz="2400" b="1" i="1" kern="1200" dirty="0">
                        <a:solidFill>
                          <a:srgbClr val="C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J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N 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Kg m</a:t>
                      </a:r>
                      <a:r>
                        <a:rPr lang="tr-TR" sz="2400" baseline="30000" dirty="0"/>
                        <a:t>2</a:t>
                      </a:r>
                      <a:r>
                        <a:rPr lang="tr-TR" sz="2400" baseline="0" dirty="0"/>
                        <a:t>/s</a:t>
                      </a:r>
                      <a:r>
                        <a:rPr lang="tr-TR" sz="2400" baseline="30000" dirty="0"/>
                        <a:t>2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r>
                        <a:rPr lang="tr-TR" sz="2400" b="1" dirty="0"/>
                        <a:t>Güç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i="1" kern="1200" dirty="0" err="1">
                          <a:solidFill>
                            <a:srgbClr val="C00000"/>
                          </a:solidFill>
                          <a:latin typeface="+mj-lt"/>
                          <a:ea typeface="+mn-ea"/>
                          <a:cs typeface="+mn-cs"/>
                        </a:rPr>
                        <a:t>Watt</a:t>
                      </a:r>
                      <a:endParaRPr lang="tr-TR" sz="2400" b="1" i="1" kern="1200" dirty="0">
                        <a:solidFill>
                          <a:srgbClr val="C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J/s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Kg m</a:t>
                      </a:r>
                      <a:r>
                        <a:rPr lang="tr-TR" sz="2400" baseline="30000" dirty="0"/>
                        <a:t>2</a:t>
                      </a:r>
                      <a:r>
                        <a:rPr lang="tr-TR" sz="2400" baseline="0" dirty="0"/>
                        <a:t>/s</a:t>
                      </a:r>
                      <a:r>
                        <a:rPr lang="tr-TR" sz="2400" baseline="30000" dirty="0"/>
                        <a:t>3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026">
                <a:tc>
                  <a:txBody>
                    <a:bodyPr/>
                    <a:lstStyle/>
                    <a:p>
                      <a:r>
                        <a:rPr lang="tr-TR" sz="2400" b="1" dirty="0"/>
                        <a:t>Elektrik potansiyel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i="1" kern="1200" dirty="0">
                          <a:solidFill>
                            <a:srgbClr val="C00000"/>
                          </a:solidFill>
                          <a:latin typeface="+mj-lt"/>
                          <a:ea typeface="+mn-ea"/>
                          <a:cs typeface="+mn-cs"/>
                        </a:rPr>
                        <a:t>Volt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W/A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12189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/>
                        <a:t>Kg m</a:t>
                      </a:r>
                      <a:r>
                        <a:rPr lang="tr-TR" sz="2400" baseline="30000" dirty="0"/>
                        <a:t>2</a:t>
                      </a:r>
                      <a:r>
                        <a:rPr lang="tr-TR" sz="2400" baseline="0" dirty="0"/>
                        <a:t>/s</a:t>
                      </a:r>
                      <a:r>
                        <a:rPr lang="tr-TR" sz="2400" baseline="30000" dirty="0"/>
                        <a:t>3</a:t>
                      </a:r>
                      <a:r>
                        <a:rPr lang="tr-TR" sz="2400" baseline="0" dirty="0"/>
                        <a:t> A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53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Diğer türetilmiş birimler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3758754"/>
                  </p:ext>
                </p:extLst>
              </p:nvPr>
            </p:nvGraphicFramePr>
            <p:xfrm>
              <a:off x="1117309" y="1716468"/>
              <a:ext cx="10157354" cy="35984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4891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3630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65997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560404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r-TR" sz="2000" dirty="0"/>
                            <a:t>Türetilmiş</a:t>
                          </a:r>
                          <a:r>
                            <a:rPr lang="tr-TR" sz="2000" baseline="0" dirty="0"/>
                            <a:t> boyutlar</a:t>
                          </a:r>
                          <a:endParaRPr lang="tr-TR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Birim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Simge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SI Diğer</a:t>
                          </a:r>
                          <a:r>
                            <a:rPr lang="tr-TR" sz="2000" b="1" baseline="0" dirty="0"/>
                            <a:t> birimlerle eşdeğeri</a:t>
                          </a:r>
                          <a:endParaRPr lang="tr-TR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4768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Viskozite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tr-TR" sz="2400" b="1" i="1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(Paskal) (saniye)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Pa s</a:t>
                          </a:r>
                          <a:endParaRPr lang="tr-T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kg/m s</a:t>
                          </a:r>
                          <a:endParaRPr lang="tr-T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Isı kapasitesi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𝑱𝒐𝒖𝒍𝒆</m:t>
                                    </m:r>
                                  </m:num>
                                  <m:den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𝑲𝒆𝒍𝒗𝒊𝒏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400" b="1" i="1" kern="1200" dirty="0">
                            <a:solidFill>
                              <a:srgbClr val="C00000"/>
                            </a:solidFill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J/K</a:t>
                          </a:r>
                          <a:endParaRPr lang="tr-T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kg m</a:t>
                          </a:r>
                          <a:r>
                            <a:rPr lang="tr-TR" sz="2400" kern="1200" baseline="300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/s</a:t>
                          </a:r>
                          <a:r>
                            <a:rPr lang="tr-TR" sz="2400" kern="1200" baseline="300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Spesifik ısı kapasitesi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 rtl="0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𝑱𝒐𝒖𝒍𝒆</m:t>
                                    </m:r>
                                  </m:num>
                                  <m:den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𝑲𝒊𝒍𝒐𝒈𝒓𝒂𝒎</m:t>
                                    </m:r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𝑲𝒆𝒍𝒗𝒊𝒏</m:t>
                                    </m:r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400" b="1" i="1" kern="1200" dirty="0">
                            <a:solidFill>
                              <a:srgbClr val="C00000"/>
                            </a:solidFill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J/(kg K)</a:t>
                          </a:r>
                          <a:endParaRPr lang="tr-TR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</a:t>
                          </a:r>
                          <a:r>
                            <a:rPr lang="tr-TR" sz="2400" kern="1200" baseline="300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/s</a:t>
                          </a:r>
                          <a:r>
                            <a:rPr lang="tr-TR" sz="2400" kern="1200" baseline="300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88026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Termel kondaktivite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Pr>
                                  <m:num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𝑾𝒂𝒕𝒕</m:t>
                                    </m:r>
                                  </m:num>
                                  <m:den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𝒎𝒆𝒕𝒓𝒆</m:t>
                                    </m:r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 </m:t>
                                    </m:r>
                                    <m:r>
                                      <a:rPr lang="tr-TR" sz="2400" b="1" i="1" kern="1200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𝑲𝒆𝒍𝒗𝒊𝒏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tr-TR" sz="2400" b="1" i="1" kern="1200" dirty="0">
                            <a:solidFill>
                              <a:srgbClr val="C00000"/>
                            </a:solidFill>
                            <a:latin typeface="+mj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W/(m K)</a:t>
                          </a:r>
                          <a:endParaRPr lang="tr-TR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 kg/s</a:t>
                          </a:r>
                          <a:r>
                            <a:rPr lang="tr-TR" sz="2400" kern="1200" baseline="300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:r>
                            <a:rPr lang="tr-TR" sz="2400" kern="1200" dirty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o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43758754"/>
                  </p:ext>
                </p:extLst>
              </p:nvPr>
            </p:nvGraphicFramePr>
            <p:xfrm>
              <a:off x="1117309" y="1716468"/>
              <a:ext cx="10157354" cy="359849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4891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73630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51216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65997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tr-TR" sz="2000" dirty="0"/>
                            <a:t>Türetilmiş</a:t>
                          </a:r>
                          <a:r>
                            <a:rPr lang="tr-TR" sz="2000" baseline="0" dirty="0"/>
                            <a:t> boyutlar</a:t>
                          </a:r>
                          <a:endParaRPr lang="tr-TR" sz="20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Birim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Simge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000" b="1" dirty="0"/>
                            <a:t>SI Diğer</a:t>
                          </a:r>
                          <a:r>
                            <a:rPr lang="tr-TR" sz="2000" b="1" baseline="0" dirty="0"/>
                            <a:t> birimlerle eşdeğeri</a:t>
                          </a:r>
                          <a:endParaRPr lang="tr-TR" sz="2000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84768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Viskozite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spcBef>
                              <a:spcPts val="200"/>
                            </a:spcBef>
                            <a:spcAft>
                              <a:spcPts val="200"/>
                            </a:spcAft>
                          </a:pPr>
                          <a:r>
                            <a:rPr lang="tr-TR" sz="2400" b="1" i="1" kern="1200" dirty="0">
                              <a:solidFill>
                                <a:srgbClr val="C00000"/>
                              </a:solidFill>
                              <a:latin typeface="+mj-lt"/>
                              <a:ea typeface="+mn-ea"/>
                              <a:cs typeface="+mn-cs"/>
                            </a:rPr>
                            <a:t>(Paskal) (saniye)</a:t>
                          </a: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Pa s</a:t>
                          </a:r>
                          <a:endParaRPr lang="tr-T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kg/m s</a:t>
                          </a:r>
                          <a:endParaRPr lang="tr-T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786194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Isı kapasitesi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18931" t="-155039" r="-153452" b="-2085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J/K</a:t>
                          </a:r>
                          <a:endParaRPr lang="tr-T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kg m</a:t>
                          </a:r>
                          <a:r>
                            <a:rPr lang="tr-TR" sz="2400" kern="1200" baseline="30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/s</a:t>
                          </a:r>
                          <a:r>
                            <a:rPr lang="tr-TR" sz="2400" kern="1200" baseline="30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850265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Spesifik ısı kapasitesi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18931" t="-235000" r="-153452" b="-92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J/(kg K)</a:t>
                          </a:r>
                          <a:endParaRPr lang="tr-TR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</a:t>
                          </a:r>
                          <a:r>
                            <a:rPr lang="tr-TR" sz="2400" kern="1200" baseline="30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/s</a:t>
                          </a:r>
                          <a:r>
                            <a:rPr lang="tr-TR" sz="2400" kern="1200" baseline="30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2</a:t>
                          </a: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776224">
                    <a:tc>
                      <a:txBody>
                        <a:bodyPr/>
                        <a:lstStyle/>
                        <a:p>
                          <a:r>
                            <a:rPr lang="tr-TR" sz="2400" b="1" kern="1200" dirty="0" smtClean="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Termel kondaktivite</a:t>
                          </a:r>
                          <a:endParaRPr lang="tr-TR" sz="2400" b="1" kern="1200" dirty="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blipFill>
                          <a:blip r:embed="rId2"/>
                          <a:stretch>
                            <a:fillRect l="-118931" t="-369291" r="-153452" b="-1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W/(m K)</a:t>
                          </a:r>
                          <a:endParaRPr lang="tr-TR" sz="24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ctr" defTabSz="1218987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m kg/s</a:t>
                          </a:r>
                          <a:r>
                            <a:rPr lang="tr-TR" sz="2400" kern="1200" baseline="30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3</a:t>
                          </a:r>
                          <a:r>
                            <a:rPr lang="tr-TR" sz="2400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 K</a:t>
                          </a:r>
                          <a:endParaRPr lang="tr-TR" sz="24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37448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Kuvvet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9153567" cy="512415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Duran bir cismi harekete geçiren veya hareket halindeki bir cismin hareketini sınırlayan etki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70C0"/>
                </a:solidFill>
              </a:rPr>
              <a:t>Birimi: Newton (N)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1 N’luk bir kuvvet, durgun haldeki 1 kg’lık bir kütleye uygulandığında, o kütleye 1 m/s</a:t>
            </a:r>
            <a:r>
              <a:rPr lang="tr-TR" sz="2800" b="1" baseline="30000" dirty="0"/>
              <a:t>2</a:t>
            </a:r>
            <a:r>
              <a:rPr lang="tr-TR" sz="2800" b="1" dirty="0"/>
              <a:t>’lik bir ivme kazandırabilen kuvvetin büyüklüğüdür.</a:t>
            </a: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788" y="2276872"/>
            <a:ext cx="22288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4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Kuvvet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8505495" cy="512415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Yani;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/>
              <a:t>	</a:t>
            </a:r>
            <a:r>
              <a:rPr lang="pt-BR" sz="2800" b="1" dirty="0"/>
              <a:t>1 N = 1 kg . 1 m/s</a:t>
            </a:r>
            <a:r>
              <a:rPr lang="pt-BR" sz="2800" b="1" baseline="30000" dirty="0"/>
              <a:t>2</a:t>
            </a:r>
            <a:r>
              <a:rPr lang="tr-TR" sz="2800" b="1" baseline="30000" dirty="0"/>
              <a:t> </a:t>
            </a:r>
            <a:r>
              <a:rPr lang="pt-BR" sz="2800" b="1" dirty="0"/>
              <a:t>= 1 kg</a:t>
            </a:r>
            <a:r>
              <a:rPr lang="tr-TR" sz="2800" b="1" dirty="0"/>
              <a:t> </a:t>
            </a:r>
            <a:r>
              <a:rPr lang="pt-BR" sz="2800" b="1" dirty="0"/>
              <a:t>.</a:t>
            </a:r>
            <a:r>
              <a:rPr lang="tr-TR" sz="2800" b="1" dirty="0"/>
              <a:t> m </a:t>
            </a:r>
            <a:r>
              <a:rPr lang="pt-BR" sz="2800" b="1" dirty="0"/>
              <a:t>.</a:t>
            </a:r>
            <a:r>
              <a:rPr lang="tr-TR" sz="2800" b="1" dirty="0"/>
              <a:t> </a:t>
            </a:r>
            <a:r>
              <a:rPr lang="pt-BR" sz="2800" b="1" dirty="0"/>
              <a:t>s</a:t>
            </a:r>
            <a:r>
              <a:rPr lang="pt-BR" sz="2800" b="1" baseline="30000" dirty="0"/>
              <a:t>-2</a:t>
            </a:r>
            <a:r>
              <a:rPr lang="pt-BR" sz="2800" b="1" dirty="0"/>
              <a:t> 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/>
              <a:t>	1 N = 10</a:t>
            </a:r>
            <a:r>
              <a:rPr lang="tr-TR" sz="2800" b="1" baseline="30000" dirty="0"/>
              <a:t>5</a:t>
            </a:r>
            <a:r>
              <a:rPr lang="tr-TR" sz="2800" b="1" dirty="0"/>
              <a:t> </a:t>
            </a:r>
            <a:r>
              <a:rPr lang="tr-TR" sz="2800" b="1" dirty="0" err="1"/>
              <a:t>dyne</a:t>
            </a:r>
            <a:r>
              <a:rPr lang="tr-TR" sz="2800" b="1" dirty="0"/>
              <a:t>  (g cm s</a:t>
            </a:r>
            <a:r>
              <a:rPr lang="tr-TR" sz="2800" b="1" baseline="30000" dirty="0"/>
              <a:t>-2</a:t>
            </a:r>
            <a:r>
              <a:rPr lang="tr-TR" sz="2800" b="1" dirty="0"/>
              <a:t>)</a:t>
            </a:r>
            <a:endParaRPr lang="tr-TR" sz="2800" dirty="0"/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0" y="1473199"/>
            <a:ext cx="3524994" cy="325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8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Faydalı web sayfalar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r>
              <a:rPr lang="tr-TR" dirty="0">
                <a:hlinkClick r:id="rId2"/>
              </a:rPr>
              <a:t>http://www.nzifst.org.nz/unitoperations/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596" y="1701800"/>
            <a:ext cx="3524067" cy="418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9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Enerji (İş)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7929431" cy="519616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Enerji, bir sistemin iş</a:t>
            </a:r>
            <a:r>
              <a:rPr lang="tr-TR" sz="2800" dirty="0"/>
              <a:t> </a:t>
            </a:r>
            <a:r>
              <a:rPr lang="tr-TR" sz="2800" b="1" dirty="0"/>
              <a:t>yapabilme yeteneğidir.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Enerji, </a:t>
            </a:r>
            <a:r>
              <a:rPr lang="tr-TR" sz="2800" b="1" dirty="0">
                <a:solidFill>
                  <a:srgbClr val="FF0000"/>
                </a:solidFill>
              </a:rPr>
              <a:t>yapılan iş</a:t>
            </a:r>
            <a:r>
              <a:rPr lang="tr-TR" sz="2800" dirty="0"/>
              <a:t> </a:t>
            </a:r>
            <a:r>
              <a:rPr lang="tr-TR" sz="2800" b="1" dirty="0"/>
              <a:t>olarak da tanımlanır</a:t>
            </a:r>
            <a:r>
              <a:rPr lang="tr-TR" sz="2800" dirty="0"/>
              <a:t> </a:t>
            </a:r>
            <a:r>
              <a:rPr lang="tr-TR" sz="2800" b="1" dirty="0"/>
              <a:t>, enerji ve ısı için aynı birim </a:t>
            </a:r>
            <a:r>
              <a:rPr lang="tr-TR" sz="2800" b="1" dirty="0">
                <a:solidFill>
                  <a:srgbClr val="C00000"/>
                </a:solidFill>
              </a:rPr>
              <a:t>(</a:t>
            </a:r>
            <a:r>
              <a:rPr lang="tr-TR" sz="2800" b="1" dirty="0" err="1">
                <a:solidFill>
                  <a:srgbClr val="C00000"/>
                </a:solidFill>
              </a:rPr>
              <a:t>Joule</a:t>
            </a:r>
            <a:r>
              <a:rPr lang="tr-TR" sz="2800" b="1" dirty="0">
                <a:solidFill>
                  <a:srgbClr val="C00000"/>
                </a:solidFill>
              </a:rPr>
              <a:t>, J)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1 </a:t>
            </a:r>
            <a:r>
              <a:rPr lang="tr-TR" sz="2800" b="1" dirty="0" err="1">
                <a:solidFill>
                  <a:srgbClr val="FF0000"/>
                </a:solidFill>
              </a:rPr>
              <a:t>Joule</a:t>
            </a:r>
            <a:r>
              <a:rPr lang="tr-TR" sz="2800" b="1" dirty="0">
                <a:solidFill>
                  <a:srgbClr val="FF0000"/>
                </a:solidFill>
              </a:rPr>
              <a:t>: </a:t>
            </a:r>
            <a:r>
              <a:rPr lang="tr-TR" sz="2800" b="1" dirty="0"/>
              <a:t>bir cismin 1 </a:t>
            </a:r>
            <a:r>
              <a:rPr lang="tr-TR" sz="2800" b="1" dirty="0" err="1"/>
              <a:t>N’luk</a:t>
            </a:r>
            <a:r>
              <a:rPr lang="tr-TR" sz="2800" b="1" dirty="0"/>
              <a:t> kuvvet </a:t>
            </a:r>
            <a:r>
              <a:rPr lang="nn-NO" sz="2800" b="1" dirty="0"/>
              <a:t>uygulanarak kendi do</a:t>
            </a:r>
            <a:r>
              <a:rPr lang="tr-TR" sz="2800" b="1" dirty="0"/>
              <a:t>ğ</a:t>
            </a:r>
            <a:r>
              <a:rPr lang="nn-NO" sz="2800" b="1" dirty="0"/>
              <a:t>rultusunda 1 m yol</a:t>
            </a:r>
            <a:r>
              <a:rPr lang="tr-TR" sz="2800" b="1" dirty="0"/>
              <a:t> alması ile yapılan iş</a:t>
            </a:r>
            <a:r>
              <a:rPr lang="tr-TR" sz="2800" dirty="0"/>
              <a:t> </a:t>
            </a:r>
            <a:r>
              <a:rPr lang="tr-TR" sz="2800" b="1" dirty="0"/>
              <a:t>miktarı (J=N· m)</a:t>
            </a:r>
          </a:p>
        </p:txBody>
      </p:sp>
      <p:pic>
        <p:nvPicPr>
          <p:cNvPr id="6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716" y="1689149"/>
            <a:ext cx="3024335" cy="32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9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Enerji (İş)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436914"/>
                <a:ext cx="7929431" cy="523244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0"/>
                  </a:spcBef>
                </a:pPr>
                <a:r>
                  <a:rPr lang="tr-TR" sz="2800" b="1" dirty="0"/>
                  <a:t>Uygulanan kuvvet ile cismin aldığı yolun çarpımı ile hesaplanır</a:t>
                </a:r>
              </a:p>
              <a:p>
                <a:pPr>
                  <a:lnSpc>
                    <a:spcPct val="17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𝐉</m:t>
                    </m:r>
                    <m:r>
                      <a:rPr lang="tr-TR" sz="2800" b="1" i="0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𝐍</m:t>
                    </m:r>
                    <m:r>
                      <a:rPr lang="tr-TR" sz="2800" b="1">
                        <a:latin typeface="Cambria Math" panose="02040503050406030204" pitchFamily="18" charset="0"/>
                      </a:rPr>
                      <m:t> ×</m:t>
                    </m:r>
                    <m:r>
                      <a:rPr lang="tr-TR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𝐦</m:t>
                    </m:r>
                    <m:r>
                      <a:rPr lang="tr-TR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𝐤𝐠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tr-TR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tr-TR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𝐦</m:t>
                    </m:r>
                    <m:r>
                      <a:rPr lang="tr-TR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𝐤𝐠</m:t>
                        </m:r>
                        <m:r>
                          <a:rPr lang="tr-TR" sz="2800" b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𝐦</m:t>
                            </m:r>
                          </m:e>
                          <m:sup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tr-TR" sz="2800" b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tr-TR" sz="2800" b="1" dirty="0"/>
                      <m:t>kg</m:t>
                    </m:r>
                    <m:r>
                      <m:rPr>
                        <m:nor/>
                      </m:rPr>
                      <a:rPr lang="tr-TR" sz="2800" b="1" dirty="0"/>
                      <m:t>· </m:t>
                    </m:r>
                    <m:r>
                      <m:rPr>
                        <m:nor/>
                      </m:rPr>
                      <a:rPr lang="tr-TR" sz="2800" b="1" dirty="0"/>
                      <m:t>m</m:t>
                    </m:r>
                    <m:r>
                      <m:rPr>
                        <m:nor/>
                      </m:rPr>
                      <a:rPr lang="tr-TR" sz="2800" b="1" baseline="30000" dirty="0"/>
                      <m:t>2</m:t>
                    </m:r>
                    <m:r>
                      <m:rPr>
                        <m:nor/>
                      </m:rPr>
                      <a:rPr lang="tr-TR" sz="2800" b="1" dirty="0"/>
                      <m:t>· </m:t>
                    </m:r>
                    <m:r>
                      <m:rPr>
                        <m:nor/>
                      </m:rPr>
                      <a:rPr lang="tr-TR" sz="2800" b="1" dirty="0"/>
                      <m:t>s</m:t>
                    </m:r>
                    <m:r>
                      <m:rPr>
                        <m:nor/>
                      </m:rPr>
                      <a:rPr lang="tr-TR" sz="2800" b="1" baseline="30000" dirty="0"/>
                      <m:t>−2</m:t>
                    </m:r>
                  </m:oMath>
                </a14:m>
                <a:endParaRPr lang="tr-TR" sz="2800" baseline="300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436914"/>
                <a:ext cx="7929431" cy="5232446"/>
              </a:xfrm>
              <a:blipFill>
                <a:blip r:embed="rId2"/>
                <a:stretch>
                  <a:fillRect l="-9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716" y="1689149"/>
            <a:ext cx="3024335" cy="32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0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Enerji (Isı)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it-IT" sz="2800" b="1" dirty="0">
                <a:solidFill>
                  <a:srgbClr val="00B0F0"/>
                </a:solidFill>
              </a:rPr>
              <a:t>Isı birimi: SI birim sisteminde </a:t>
            </a:r>
            <a:r>
              <a:rPr lang="it-IT" sz="2800" b="1" dirty="0">
                <a:solidFill>
                  <a:srgbClr val="FF0000"/>
                </a:solidFill>
              </a:rPr>
              <a:t>Joule (J)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SI Birim Sisteminde </a:t>
            </a:r>
            <a:r>
              <a:rPr lang="tr-TR" sz="2800" b="1" dirty="0">
                <a:solidFill>
                  <a:srgbClr val="FF0000"/>
                </a:solidFill>
              </a:rPr>
              <a:t>ısı, iş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b="1" dirty="0">
                <a:solidFill>
                  <a:srgbClr val="FF0000"/>
                </a:solidFill>
              </a:rPr>
              <a:t>ve enerji </a:t>
            </a:r>
            <a:r>
              <a:rPr lang="tr-TR" sz="2800" b="1" dirty="0"/>
              <a:t>için aynı birim (</a:t>
            </a:r>
            <a:r>
              <a:rPr lang="tr-TR" sz="2800" b="1" dirty="0" err="1"/>
              <a:t>Joule</a:t>
            </a:r>
            <a:r>
              <a:rPr lang="tr-TR" sz="2800" b="1" dirty="0"/>
              <a:t>) kullanılır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/>
              <a:t>Sıklıkla kullanılan diğer önemli ısı birimleri de </a:t>
            </a:r>
            <a:r>
              <a:rPr lang="tr-TR" sz="2800" b="1" dirty="0">
                <a:solidFill>
                  <a:srgbClr val="FF0000"/>
                </a:solidFill>
              </a:rPr>
              <a:t>kalori (cal)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BTU</a:t>
            </a: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577" y="332656"/>
            <a:ext cx="3020591" cy="198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Enerji (Isı)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6705295" cy="519616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F0"/>
                </a:solidFill>
              </a:rPr>
              <a:t>1 cal: </a:t>
            </a:r>
            <a:r>
              <a:rPr lang="tr-TR" sz="2800" b="1" dirty="0"/>
              <a:t>1 g suyun sıcaklığını 14.5°C’den 15.5°C’ye çıkarmak için gereken ısı miktarı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(1 cal = 4.187 J)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800" b="1" dirty="0">
                <a:solidFill>
                  <a:srgbClr val="00B0F0"/>
                </a:solidFill>
              </a:rPr>
              <a:t>BTU:</a:t>
            </a:r>
            <a:r>
              <a:rPr lang="en-US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İngiliz Isı Birimi </a:t>
            </a:r>
            <a:r>
              <a:rPr lang="en-US" sz="2800" b="1" dirty="0"/>
              <a:t>(British Thermal Unit)</a:t>
            </a:r>
            <a:r>
              <a:rPr lang="tr-TR" sz="2800" b="1" dirty="0"/>
              <a:t> </a:t>
            </a:r>
          </a:p>
          <a:p>
            <a:pPr marL="0" indent="0" algn="ctr">
              <a:lnSpc>
                <a:spcPct val="17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(1 BTU = 252 cal = 1055 J)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604" y="2414126"/>
            <a:ext cx="4032448" cy="264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4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Güç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473200"/>
            <a:ext cx="10477939" cy="5196160"/>
          </a:xfrm>
        </p:spPr>
        <p:txBody>
          <a:bodyPr>
            <a:normAutofit/>
          </a:bodyPr>
          <a:lstStyle/>
          <a:p>
            <a:r>
              <a:rPr lang="tr-TR" sz="2800" b="1" dirty="0"/>
              <a:t>Güç: birim zamanda yapılan iş, </a:t>
            </a:r>
            <a:r>
              <a:rPr lang="tr-TR" sz="2800" b="1" dirty="0">
                <a:solidFill>
                  <a:srgbClr val="FF0000"/>
                </a:solidFill>
              </a:rPr>
              <a:t>birimi </a:t>
            </a:r>
            <a:r>
              <a:rPr lang="tr-TR" sz="2800" b="1" dirty="0" err="1">
                <a:solidFill>
                  <a:srgbClr val="FF0000"/>
                </a:solidFill>
              </a:rPr>
              <a:t>Watt</a:t>
            </a:r>
            <a:r>
              <a:rPr lang="tr-TR" sz="2800" b="1" dirty="0">
                <a:solidFill>
                  <a:srgbClr val="FF0000"/>
                </a:solidFill>
              </a:rPr>
              <a:t> (W)</a:t>
            </a:r>
          </a:p>
          <a:p>
            <a:r>
              <a:rPr lang="tr-TR" sz="2800" b="1" dirty="0"/>
              <a:t>1 W, 1 saniyede 1 </a:t>
            </a:r>
            <a:r>
              <a:rPr lang="tr-TR" sz="2800" b="1" dirty="0" err="1"/>
              <a:t>J’lük</a:t>
            </a:r>
            <a:r>
              <a:rPr lang="tr-TR" sz="2800" b="1" dirty="0"/>
              <a:t> iş</a:t>
            </a:r>
            <a:r>
              <a:rPr lang="tr-TR" sz="2800" dirty="0"/>
              <a:t> </a:t>
            </a:r>
            <a:r>
              <a:rPr lang="tr-TR" sz="2800" b="1" dirty="0"/>
              <a:t>sağlayan güç miktarı</a:t>
            </a:r>
          </a:p>
          <a:p>
            <a:pPr>
              <a:lnSpc>
                <a:spcPct val="160000"/>
              </a:lnSpc>
            </a:pPr>
            <a:r>
              <a:rPr lang="tr-TR" sz="2800" b="1" dirty="0"/>
              <a:t>1 kW gücündeki bir makine, 1 saniyede 1000 J’lük iş</a:t>
            </a:r>
            <a:r>
              <a:rPr lang="tr-TR" sz="2800" dirty="0"/>
              <a:t> </a:t>
            </a:r>
            <a:r>
              <a:rPr lang="tr-TR" sz="2800" b="1" dirty="0"/>
              <a:t>sağlayabilir.</a:t>
            </a: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3933056"/>
            <a:ext cx="3200956" cy="238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60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Güç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473200"/>
                <a:ext cx="10477939" cy="519616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𝑮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üç=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İş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𝒁𝒂𝒎𝒂𝒏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𝑲𝒖𝒗𝒗𝒆𝒕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𝒀𝒐𝒍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𝒁𝒂𝒎𝒂𝒏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𝑲𝒖𝒗𝒗𝒆𝒕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 ×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𝚤</m:t>
                    </m:r>
                    <m:r>
                      <a:rPr lang="tr-TR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𝒛</m:t>
                    </m:r>
                  </m:oMath>
                </a14:m>
                <a:endParaRPr lang="tr-TR" sz="2800" b="1" dirty="0"/>
              </a:p>
              <a:p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sSup>
                              <m:sSupPr>
                                <m:ctrlP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tr-TR" sz="28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𝒌𝒈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 ∙ </m:t>
                        </m:r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C00000"/>
                        </a:solidFill>
                      </a:rPr>
                      <m:t>kg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C00000"/>
                        </a:solidFill>
                      </a:rPr>
                      <m:t>· 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C00000"/>
                        </a:solidFill>
                      </a:rPr>
                      <m:t>m</m:t>
                    </m:r>
                    <m:r>
                      <m:rPr>
                        <m:nor/>
                      </m:rPr>
                      <a:rPr lang="tr-TR" sz="2800" b="1" baseline="30000" dirty="0" smtClean="0">
                        <a:solidFill>
                          <a:srgbClr val="C00000"/>
                        </a:solidFill>
                      </a:rPr>
                      <m:t>2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C00000"/>
                        </a:solidFill>
                      </a:rPr>
                      <m:t>· </m:t>
                    </m:r>
                    <m:r>
                      <m:rPr>
                        <m:nor/>
                      </m:rPr>
                      <a:rPr lang="tr-TR" sz="2800" b="1" dirty="0" smtClean="0">
                        <a:solidFill>
                          <a:srgbClr val="C00000"/>
                        </a:solidFill>
                      </a:rPr>
                      <m:t>s</m:t>
                    </m:r>
                    <m:r>
                      <m:rPr>
                        <m:nor/>
                      </m:rPr>
                      <a:rPr lang="tr-TR" sz="2800" b="1" baseline="30000" dirty="0" smtClean="0">
                        <a:solidFill>
                          <a:srgbClr val="C00000"/>
                        </a:solidFill>
                      </a:rPr>
                      <m:t>−3</m:t>
                    </m:r>
                  </m:oMath>
                </a14:m>
                <a:endParaRPr lang="tr-TR" sz="2800" b="1" baseline="30000" dirty="0">
                  <a:solidFill>
                    <a:srgbClr val="C00000"/>
                  </a:solidFill>
                </a:endParaRPr>
              </a:p>
              <a:p>
                <a:r>
                  <a:rPr lang="tr-TR" sz="2800" b="1" dirty="0"/>
                  <a:t>Diğer bir güç birimi: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Beygir Gücü </a:t>
                </a:r>
                <a:r>
                  <a:rPr lang="tr-TR" sz="2800" b="1" dirty="0"/>
                  <a:t>(BG)</a:t>
                </a:r>
              </a:p>
              <a:p>
                <a:r>
                  <a:rPr lang="pl-PL" sz="2800" b="1" dirty="0"/>
                  <a:t>1 BG = 735.5 W </a:t>
                </a:r>
                <a:r>
                  <a:rPr lang="pl-PL" sz="2800" dirty="0"/>
                  <a:t> </a:t>
                </a:r>
                <a:r>
                  <a:rPr lang="pl-PL" sz="2800" b="1" dirty="0"/>
                  <a:t>0.736 kW</a:t>
                </a:r>
                <a:endParaRPr lang="tr-TR" sz="2800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473200"/>
                <a:ext cx="10477939" cy="5196160"/>
              </a:xfrm>
              <a:blipFill>
                <a:blip r:embed="rId2"/>
                <a:stretch>
                  <a:fillRect l="-7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143" y="3933055"/>
            <a:ext cx="3681103" cy="274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74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Enerji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9801639" cy="5196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2800" b="1" dirty="0"/>
              <a:t>Di</a:t>
            </a:r>
            <a:r>
              <a:rPr lang="tr-TR" sz="2800" b="1" dirty="0"/>
              <a:t>ğ</a:t>
            </a:r>
            <a:r>
              <a:rPr lang="pl-PL" sz="2800" b="1" dirty="0"/>
              <a:t>er bir i</a:t>
            </a:r>
            <a:r>
              <a:rPr lang="tr-TR" sz="2800" b="1" dirty="0"/>
              <a:t>ş</a:t>
            </a:r>
            <a:r>
              <a:rPr lang="pl-PL" sz="2800" b="1" dirty="0"/>
              <a:t>/enerji bir</a:t>
            </a:r>
            <a:r>
              <a:rPr lang="tr-TR" sz="2800" b="1" dirty="0"/>
              <a:t>i</a:t>
            </a:r>
            <a:r>
              <a:rPr lang="pl-PL" sz="2800" b="1" dirty="0"/>
              <a:t>mi: </a:t>
            </a:r>
            <a:r>
              <a:rPr lang="pl-PL" sz="2800" b="1" dirty="0">
                <a:solidFill>
                  <a:srgbClr val="FF0000"/>
                </a:solidFill>
              </a:rPr>
              <a:t>kW-h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1 kW-h: gücü 1 kW olan bir makinanın 1 saatlik sürede tükettiği enerji veya yaptığı iş;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2800" b="1" dirty="0"/>
              <a:t>1 kW-h = 1000 W·</a:t>
            </a:r>
            <a:r>
              <a:rPr lang="tr-TR" sz="2800" b="1" dirty="0"/>
              <a:t> </a:t>
            </a:r>
            <a:r>
              <a:rPr lang="pl-PL" sz="2800" b="1" dirty="0"/>
              <a:t>h = 1000 (J/s)·</a:t>
            </a:r>
            <a:r>
              <a:rPr lang="tr-TR" sz="2800" b="1" dirty="0"/>
              <a:t> </a:t>
            </a:r>
            <a:r>
              <a:rPr lang="pl-PL" sz="2800" b="1" dirty="0"/>
              <a:t>3600 s</a:t>
            </a:r>
            <a:r>
              <a:rPr lang="tr-TR" sz="2800" b="1" dirty="0"/>
              <a:t> =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			= 3600000 J = 3.6 MJ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2800" b="1" dirty="0"/>
              <a:t>1 W güce sahip bir makina 1 s çalı</a:t>
            </a:r>
            <a:r>
              <a:rPr lang="tr-TR" sz="2800" b="1" dirty="0"/>
              <a:t>ş</a:t>
            </a:r>
            <a:r>
              <a:rPr lang="pl-PL" sz="2800" b="1" dirty="0"/>
              <a:t>ma ile 1 J</a:t>
            </a:r>
            <a:r>
              <a:rPr lang="tr-TR" sz="2800" b="1" dirty="0"/>
              <a:t> değerinde enerji tüketir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800" b="1" dirty="0">
                <a:solidFill>
                  <a:srgbClr val="FF0000"/>
                </a:solidFill>
              </a:rPr>
              <a:t>1 J = 1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pl-PL" sz="2800" b="1" dirty="0">
                <a:solidFill>
                  <a:srgbClr val="FF0000"/>
                </a:solidFill>
              </a:rPr>
              <a:t>W·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pl-PL" sz="2800" b="1" dirty="0">
                <a:solidFill>
                  <a:srgbClr val="FF0000"/>
                </a:solidFill>
              </a:rPr>
              <a:t>s (1 W = 1 J/s)</a:t>
            </a: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88640"/>
            <a:ext cx="3053221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4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Basınç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9" y="1473200"/>
                <a:ext cx="10157354" cy="519616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tr-TR" sz="2800" b="1" dirty="0"/>
                  <a:t>Basınç: birim alana etkiyen kuvvet</a:t>
                </a:r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𝑩𝒂𝒔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𝚤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ç=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𝑲𝒖𝒗𝒗𝒆𝒕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𝑨𝒍𝒂𝒏</m:t>
                        </m:r>
                      </m:den>
                    </m:f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ğ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𝒓𝒍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𝚤</m:t>
                        </m:r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num>
                      <m:den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𝑨𝒍𝒂𝒏</m:t>
                        </m:r>
                      </m:den>
                    </m:f>
                  </m:oMath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𝑷𝒔</m:t>
                    </m:r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1" i="1" smtClean="0">
                            <a:latin typeface="Cambria Math" panose="02040503050406030204" pitchFamily="18" charset="0"/>
                          </a:rPr>
                          <m:t>𝑵</m:t>
                        </m:r>
                      </m:num>
                      <m:den>
                        <m:sSup>
                          <m:sSupPr>
                            <m:ctrlP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tr-TR" sz="28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tr-TR" sz="2800" b="1" dirty="0"/>
              </a:p>
              <a:p>
                <a:pPr>
                  <a:lnSpc>
                    <a:spcPct val="160000"/>
                  </a:lnSpc>
                  <a:spcBef>
                    <a:spcPts val="0"/>
                  </a:spcBef>
                </a:pPr>
                <a:r>
                  <a:rPr lang="nn-NO" sz="2800" b="1" dirty="0"/>
                  <a:t>1 Pa: 1 m</a:t>
                </a:r>
                <a:r>
                  <a:rPr lang="nn-NO" sz="2800" b="1" baseline="30000" dirty="0"/>
                  <a:t>2</a:t>
                </a:r>
                <a:r>
                  <a:rPr lang="nn-NO" sz="2800" b="1" dirty="0"/>
                  <a:t>’lik düz bir yüzey üzerinde 1 N’luk</a:t>
                </a:r>
                <a:r>
                  <a:rPr lang="tr-TR" sz="2800" b="1" dirty="0"/>
                  <a:t> bir kuvvet meydana getiren baskı etkisi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9" y="1473200"/>
                <a:ext cx="10157354" cy="5196160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596" y="774700"/>
            <a:ext cx="2158258" cy="2401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086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Basınç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Pa, uygulamada karşılaşılan basınçlara kıyasla küçük bir birimdir (katları kPa, MPa)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tr-TR" sz="2800" b="1" dirty="0"/>
              <a:t>Diğer bir basınç birimi: </a:t>
            </a:r>
            <a:r>
              <a:rPr lang="tr-TR" sz="2800" b="1" dirty="0">
                <a:solidFill>
                  <a:srgbClr val="C00000"/>
                </a:solidFill>
              </a:rPr>
              <a:t>bar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pt-BR" sz="2800" b="1" dirty="0"/>
              <a:t>1 bar = 10</a:t>
            </a:r>
            <a:r>
              <a:rPr lang="pt-BR" sz="3200" b="1" baseline="30000" dirty="0"/>
              <a:t>5</a:t>
            </a:r>
            <a:r>
              <a:rPr lang="pt-BR" sz="2800" b="1" dirty="0"/>
              <a:t> Pa = 10</a:t>
            </a:r>
            <a:r>
              <a:rPr lang="pt-BR" sz="3200" b="1" baseline="30000" dirty="0"/>
              <a:t>5</a:t>
            </a:r>
            <a:r>
              <a:rPr lang="pt-BR" sz="2800" b="1" dirty="0"/>
              <a:t> N/m</a:t>
            </a:r>
            <a:r>
              <a:rPr lang="pt-BR" sz="2800" b="1" baseline="30000" dirty="0"/>
              <a:t>2</a:t>
            </a:r>
            <a:endParaRPr lang="tr-TR" sz="2800" b="1" dirty="0"/>
          </a:p>
          <a:p>
            <a:pPr>
              <a:lnSpc>
                <a:spcPct val="150000"/>
              </a:lnSpc>
            </a:pPr>
            <a:r>
              <a:rPr lang="tr-TR" sz="2800" b="1" dirty="0"/>
              <a:t>1 </a:t>
            </a:r>
            <a:r>
              <a:rPr lang="tr-TR" sz="2800" b="1" dirty="0" err="1"/>
              <a:t>atm</a:t>
            </a:r>
            <a:r>
              <a:rPr lang="tr-TR" sz="2800" b="1" dirty="0"/>
              <a:t> = 14,696 </a:t>
            </a:r>
            <a:r>
              <a:rPr lang="tr-TR" sz="2800" b="1" dirty="0" err="1"/>
              <a:t>psia</a:t>
            </a:r>
            <a:r>
              <a:rPr lang="tr-TR" sz="2800" b="1" dirty="0"/>
              <a:t> = 1,01325 bar = 760 </a:t>
            </a:r>
            <a:r>
              <a:rPr lang="tr-TR" sz="2800" b="1" dirty="0" err="1"/>
              <a:t>mmHg</a:t>
            </a:r>
            <a:r>
              <a:rPr lang="tr-TR" sz="2800" b="1" dirty="0"/>
              <a:t> = 29,921 </a:t>
            </a:r>
            <a:r>
              <a:rPr lang="tr-TR" sz="2800" b="1" dirty="0" err="1"/>
              <a:t>inHg</a:t>
            </a:r>
            <a:r>
              <a:rPr lang="tr-TR" sz="2800" b="1" dirty="0"/>
              <a:t> = 1,01325x10</a:t>
            </a:r>
            <a:r>
              <a:rPr lang="tr-TR" sz="2800" b="1" baseline="30000" dirty="0"/>
              <a:t>5</a:t>
            </a:r>
            <a:r>
              <a:rPr lang="tr-TR" sz="2800" b="1" dirty="0"/>
              <a:t> N/m</a:t>
            </a:r>
            <a:r>
              <a:rPr lang="tr-TR" sz="2800" b="1" baseline="30000" dirty="0"/>
              <a:t>2</a:t>
            </a:r>
            <a:r>
              <a:rPr lang="tr-TR" sz="2800" b="1" dirty="0"/>
              <a:t> = 1,01325x10</a:t>
            </a:r>
            <a:r>
              <a:rPr lang="tr-TR" sz="2800" b="1" baseline="30000" dirty="0"/>
              <a:t>5</a:t>
            </a:r>
            <a:r>
              <a:rPr lang="tr-TR" sz="2800" b="1" dirty="0"/>
              <a:t> </a:t>
            </a:r>
            <a:r>
              <a:rPr lang="tr-TR" sz="2800" b="1" dirty="0" err="1"/>
              <a:t>Pa</a:t>
            </a:r>
            <a:endParaRPr lang="tr-TR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740" y="2348880"/>
            <a:ext cx="1808752" cy="2012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518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Debi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196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Bir boru veya kanaldan birim zamanda akan akışkan miktarı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pl-PL" sz="2800" b="1" dirty="0"/>
              <a:t>‘Q’ ile gösterilir, birimi m</a:t>
            </a:r>
            <a:r>
              <a:rPr lang="pl-PL" sz="2800" b="1" baseline="30000" dirty="0"/>
              <a:t>3</a:t>
            </a:r>
            <a:r>
              <a:rPr lang="pl-PL" sz="2800" b="1" dirty="0"/>
              <a:t>/s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L/s birimi de sıklıkla kullanılır</a:t>
            </a:r>
            <a:endParaRPr lang="tr-TR" sz="2800" dirty="0"/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484" y="2996952"/>
            <a:ext cx="3966139" cy="31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8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Konuları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r>
              <a:rPr lang="tr-TR" sz="2800" b="1" dirty="0"/>
              <a:t>Boyutlar, ölçme sistemleri ve Birimleri</a:t>
            </a:r>
          </a:p>
          <a:p>
            <a:r>
              <a:rPr lang="tr-TR" sz="2800" b="1" dirty="0"/>
              <a:t>Gıdaların Bazı Fiziksel Nitelikleri</a:t>
            </a:r>
          </a:p>
          <a:p>
            <a:r>
              <a:rPr lang="tr-TR" sz="2800" b="1" dirty="0"/>
              <a:t>Kütle Denkliği</a:t>
            </a:r>
          </a:p>
          <a:p>
            <a:r>
              <a:rPr lang="tr-TR" sz="2800" b="1" dirty="0"/>
              <a:t>Enerji Denkliği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26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Debi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268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Kapalı bir boru sisteminden akan akışkanın debisi, </a:t>
            </a:r>
            <a:r>
              <a:rPr lang="tr-TR" sz="2800" b="1" dirty="0">
                <a:solidFill>
                  <a:srgbClr val="FF0000"/>
                </a:solidFill>
              </a:rPr>
              <a:t>akışkanın akış hızı </a:t>
            </a:r>
            <a:r>
              <a:rPr lang="tr-TR" sz="2800" b="1" dirty="0"/>
              <a:t>ile </a:t>
            </a:r>
            <a:r>
              <a:rPr lang="tr-TR" sz="2800" b="1" dirty="0">
                <a:solidFill>
                  <a:srgbClr val="00B050"/>
                </a:solidFill>
              </a:rPr>
              <a:t>borunun kesit alanının </a:t>
            </a:r>
            <a:r>
              <a:rPr lang="tr-TR" sz="2800" b="1" dirty="0"/>
              <a:t>(tam dolu akışta) çarpımına eşittir.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Q = A . </a:t>
            </a:r>
            <a:r>
              <a:rPr lang="el-G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endParaRPr lang="tr-TR" sz="2800" b="1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(m</a:t>
            </a:r>
            <a:r>
              <a:rPr lang="tr-TR" sz="2800" b="1" baseline="30000" dirty="0"/>
              <a:t>3</a:t>
            </a:r>
            <a:r>
              <a:rPr lang="tr-TR" sz="2800" b="1" dirty="0"/>
              <a:t>/s) = (m</a:t>
            </a:r>
            <a:r>
              <a:rPr lang="tr-TR" sz="2800" b="1" baseline="30000" dirty="0"/>
              <a:t>2</a:t>
            </a:r>
            <a:r>
              <a:rPr lang="tr-TR" sz="2800" b="1" dirty="0"/>
              <a:t>) . (m/s)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Örnek: </a:t>
            </a:r>
            <a:r>
              <a:rPr lang="tr-TR" sz="2800" b="1" dirty="0">
                <a:solidFill>
                  <a:srgbClr val="FF0000"/>
                </a:solidFill>
              </a:rPr>
              <a:t>İç çapı 20 cm </a:t>
            </a:r>
            <a:r>
              <a:rPr lang="tr-TR" sz="2800" b="1" dirty="0"/>
              <a:t>olan bir borudan, tam dolu akış durumunda, 1 m/s hızla akan suyun debisi ne olur?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00B050"/>
                </a:solidFill>
              </a:rPr>
              <a:t>(0.0314 m</a:t>
            </a:r>
            <a:r>
              <a:rPr lang="tr-TR" sz="2800" b="1" baseline="30000" dirty="0">
                <a:solidFill>
                  <a:srgbClr val="00B050"/>
                </a:solidFill>
              </a:rPr>
              <a:t>3</a:t>
            </a:r>
            <a:r>
              <a:rPr lang="tr-TR" sz="2800" b="1" dirty="0">
                <a:solidFill>
                  <a:srgbClr val="00B050"/>
                </a:solidFill>
              </a:rPr>
              <a:t>/s, 31.4 L/s)</a:t>
            </a: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2852936"/>
            <a:ext cx="2501373" cy="196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9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Büyültme Çarpanları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2681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Örnek: 3600000 J = 3600 </a:t>
            </a:r>
            <a:r>
              <a:rPr lang="tr-TR" sz="2800" b="1" dirty="0" err="1"/>
              <a:t>kJ</a:t>
            </a:r>
            <a:r>
              <a:rPr lang="tr-TR" sz="2800" b="1" dirty="0"/>
              <a:t> = 3.6 MJ</a:t>
            </a: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868400"/>
              </p:ext>
            </p:extLst>
          </p:nvPr>
        </p:nvGraphicFramePr>
        <p:xfrm>
          <a:off x="3147986" y="2507084"/>
          <a:ext cx="6096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Çarpan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Adlandırma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Ön 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sz="2400" b="1" baseline="30000" dirty="0"/>
                        <a:t>12</a:t>
                      </a:r>
                      <a:endParaRPr lang="tr-TR" sz="2400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err="1"/>
                        <a:t>Tera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T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sz="2400" b="1" baseline="30000" dirty="0"/>
                        <a:t>9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Giga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sz="2400" b="1" baseline="30000" dirty="0"/>
                        <a:t>6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Mega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sz="2400" b="1" baseline="30000" dirty="0"/>
                        <a:t>3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Kilo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sz="2400" b="1" baseline="30000" dirty="0"/>
                        <a:t>2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Hekto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Deka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35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Küçültme Çarpanları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5268168"/>
          </a:xfrm>
        </p:spPr>
        <p:txBody>
          <a:bodyPr>
            <a:normAutofit/>
          </a:bodyPr>
          <a:lstStyle/>
          <a:p>
            <a:r>
              <a:rPr lang="sv-SE" sz="2800" b="1" dirty="0"/>
              <a:t>Örnek: 0.0007 m = 0.7 mm = 700 m</a:t>
            </a:r>
            <a:endParaRPr lang="tr-TR" sz="2800" b="1" dirty="0"/>
          </a:p>
        </p:txBody>
      </p:sp>
      <p:graphicFrame>
        <p:nvGraphicFramePr>
          <p:cNvPr id="6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225409"/>
              </p:ext>
            </p:extLst>
          </p:nvPr>
        </p:nvGraphicFramePr>
        <p:xfrm>
          <a:off x="2638028" y="2492129"/>
          <a:ext cx="6096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Çarpan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Adlandırma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Ön 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-12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pico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-9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nano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-6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micro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μ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-3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/>
                        <a:t>mili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-2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santi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/>
                        <a:t>10</a:t>
                      </a:r>
                      <a:r>
                        <a:rPr lang="tr-TR" b="1" baseline="30000" dirty="0"/>
                        <a:t>-1</a:t>
                      </a:r>
                      <a:endParaRPr lang="tr-T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/>
                        <a:t>desi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/>
                        <a:t>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97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00B0F0"/>
                </a:solidFill>
              </a:rPr>
              <a:t>Sayısal Problem Çözme Tekniği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Mühendislikte sayısal problemlerin çözümünde </a:t>
            </a:r>
            <a:r>
              <a:rPr lang="nn-NO" sz="2800" b="1" dirty="0"/>
              <a:t>belirli kurallar dikkate alınarak </a:t>
            </a:r>
            <a:r>
              <a:rPr lang="nn-NO" sz="2800" b="1" dirty="0">
                <a:solidFill>
                  <a:srgbClr val="FF0000"/>
                </a:solidFill>
              </a:rPr>
              <a:t>çözüm</a:t>
            </a:r>
            <a:r>
              <a:rPr lang="tr-TR" sz="2800" b="1" dirty="0">
                <a:solidFill>
                  <a:srgbClr val="FF0000"/>
                </a:solidFill>
              </a:rPr>
              <a:t> yapıldığında hata </a:t>
            </a:r>
            <a:r>
              <a:rPr lang="tr-TR" sz="2800" b="1" dirty="0"/>
              <a:t>yapma olasılığı önemli düzeyde azaltılabilir. Bu kurallar: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a) Modelleme ve şekil çizimi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b) Fiziksel kurallar ve matematiksel eşitliğin belirlenmesi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c) Birim dönüştürme ve eşitliğin çözümü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/>
              <a:t>d) Sonucun yorumlanması ve ifade edilmesi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3428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Sayısal Problem Çözmede Hatalar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dirty="0"/>
              <a:t>1) Birim dönüştürme hataları</a:t>
            </a:r>
          </a:p>
          <a:p>
            <a:pPr marL="0" indent="0">
              <a:buNone/>
            </a:pPr>
            <a:r>
              <a:rPr lang="tr-TR" sz="2800" b="1" dirty="0"/>
              <a:t>2) Birim dönüştürme yapılmadan verilerin kullanılması</a:t>
            </a:r>
          </a:p>
          <a:p>
            <a:pPr marL="0" indent="0">
              <a:buNone/>
            </a:pPr>
            <a:r>
              <a:rPr lang="tr-TR" sz="2800" b="1" dirty="0"/>
              <a:t>3) Matematiksel işlem hataları</a:t>
            </a:r>
          </a:p>
          <a:p>
            <a:pPr marL="0" indent="0">
              <a:buNone/>
            </a:pPr>
            <a:r>
              <a:rPr lang="tr-TR" sz="2800" b="1" dirty="0"/>
              <a:t>4) Soruda verilen tüm verilerin kullanılmaya çalışılması</a:t>
            </a:r>
          </a:p>
          <a:p>
            <a:pPr marL="0" indent="0">
              <a:buNone/>
            </a:pPr>
            <a:r>
              <a:rPr lang="tr-TR" sz="2800" b="1" dirty="0"/>
              <a:t>5) Sonucun biriminin belirtilmemesi</a:t>
            </a:r>
          </a:p>
          <a:p>
            <a:pPr marL="0" indent="0">
              <a:buNone/>
            </a:pPr>
            <a:r>
              <a:rPr lang="tr-TR" sz="2800" b="1" dirty="0"/>
              <a:t>6) Sonucun yorumlanmaması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9903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Yunan Alfabesi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/>
        </p:nvGraphicFramePr>
        <p:xfrm>
          <a:off x="1105430" y="1701800"/>
          <a:ext cx="4873962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7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Sembol </a:t>
                      </a:r>
                      <a:r>
                        <a:rPr lang="tr-TR" b="1" dirty="0"/>
                        <a:t>Adı</a:t>
                      </a:r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Sembol </a:t>
                      </a:r>
                      <a:r>
                        <a:rPr lang="tr-TR" b="1" dirty="0"/>
                        <a:t>Gösterili</a:t>
                      </a:r>
                      <a:r>
                        <a:rPr lang="tr-TR" dirty="0"/>
                        <a:t>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Alfa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Beta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β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/>
                        <a:t>Gama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Delta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∆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Epsilon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Ɛ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 err="1"/>
                        <a:t>Eta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 err="1"/>
                        <a:t>Teta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θ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o 6"/>
          <p:cNvGraphicFramePr>
            <a:graphicFrameLocks noGrp="1"/>
          </p:cNvGraphicFramePr>
          <p:nvPr/>
        </p:nvGraphicFramePr>
        <p:xfrm>
          <a:off x="5996038" y="1701800"/>
          <a:ext cx="4873962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57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27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Sembol </a:t>
                      </a:r>
                      <a:r>
                        <a:rPr lang="tr-TR" b="1" dirty="0"/>
                        <a:t>Adı</a:t>
                      </a:r>
                      <a:endParaRPr lang="tr-TR" dirty="0"/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Sembol </a:t>
                      </a:r>
                      <a:r>
                        <a:rPr lang="tr-TR" b="1" dirty="0"/>
                        <a:t>Gösterili</a:t>
                      </a:r>
                      <a:r>
                        <a:rPr lang="tr-TR" dirty="0"/>
                        <a:t>ş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/>
                        <a:t>Mü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</a:t>
                      </a:r>
                      <a:endParaRPr lang="tr-TR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Nü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ν</a:t>
                      </a:r>
                      <a:endParaRPr lang="tr-TR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/>
                        <a:t>Pi 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 err="1"/>
                        <a:t>Ro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ρ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/>
                        <a:t>Sigma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r>
                        <a:rPr lang="tr-TR" sz="2400" b="1" dirty="0" err="1"/>
                        <a:t>To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</a:t>
                      </a:r>
                      <a:endParaRPr lang="tr-TR" sz="24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1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b="1" dirty="0" err="1"/>
                        <a:t>Omega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Ω</a:t>
                      </a:r>
                      <a:r>
                        <a:rPr lang="tr-T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l-GR" sz="2400" b="1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ω</a:t>
                      </a:r>
                      <a:endParaRPr lang="tr-TR" sz="24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50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Ödev 1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49675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Excel yazılımı kullanarak birim dönüştürmesi sağlayan bir yazılım hazırlayınız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6779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Değerlendirme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r>
              <a:rPr lang="tr-TR" sz="2800" b="1" dirty="0"/>
              <a:t>Ödevler			%10</a:t>
            </a:r>
          </a:p>
          <a:p>
            <a:r>
              <a:rPr lang="tr-TR" sz="2800" b="1" dirty="0" err="1"/>
              <a:t>Quiz</a:t>
            </a:r>
            <a:r>
              <a:rPr lang="tr-TR" sz="2800" b="1" dirty="0"/>
              <a:t>			2	%10</a:t>
            </a:r>
          </a:p>
          <a:p>
            <a:r>
              <a:rPr lang="tr-TR" sz="2800" b="1" dirty="0"/>
              <a:t>Ara Sınavlar		1	%20</a:t>
            </a:r>
          </a:p>
          <a:p>
            <a:r>
              <a:rPr lang="tr-TR" sz="2800" b="1" dirty="0"/>
              <a:t>Yılsonu sınavı	1	%60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60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Ders Değerlendirme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r>
              <a:rPr lang="tr-T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1			22 Mart	</a:t>
            </a:r>
          </a:p>
          <a:p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 sınav		31 Mart-7 Nisan</a:t>
            </a:r>
          </a:p>
          <a:p>
            <a:r>
              <a:rPr lang="tr-T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Quiz 2			17 Mayıs</a:t>
            </a:r>
          </a:p>
          <a:p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Sınavı		25 Mayıs-8 Haziran</a:t>
            </a:r>
            <a:endParaRPr lang="tr-T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89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r>
              <a:rPr lang="tr-TR" sz="2800" b="1" dirty="0"/>
              <a:t>Ölçmenin tanımı</a:t>
            </a:r>
          </a:p>
          <a:p>
            <a:r>
              <a:rPr lang="tr-TR" sz="2800" b="1" dirty="0"/>
              <a:t>Boyut ve Birim nedir?</a:t>
            </a:r>
          </a:p>
          <a:p>
            <a:r>
              <a:rPr lang="tr-TR" sz="2800" b="1" dirty="0"/>
              <a:t>Birim sistemleri</a:t>
            </a:r>
          </a:p>
          <a:p>
            <a:r>
              <a:rPr lang="tr-TR" sz="2800" b="1" dirty="0"/>
              <a:t>Uluslararası (SI) Birim Sistemi</a:t>
            </a:r>
          </a:p>
          <a:p>
            <a:r>
              <a:rPr lang="tr-TR" sz="2800" b="1" dirty="0">
                <a:solidFill>
                  <a:srgbClr val="00B0F0"/>
                </a:solidFill>
              </a:rPr>
              <a:t>Sayısal Problem Çözme Tekniği</a:t>
            </a:r>
            <a:endParaRPr lang="tr-TR" sz="2800" b="1" dirty="0">
              <a:solidFill>
                <a:srgbClr val="FF0000"/>
              </a:solidFill>
            </a:endParaRPr>
          </a:p>
          <a:p>
            <a:r>
              <a:rPr lang="tr-TR" sz="2800" b="1" dirty="0">
                <a:solidFill>
                  <a:srgbClr val="FF0000"/>
                </a:solidFill>
              </a:rPr>
              <a:t>Sayısal Problem Çözmede Hatalar</a:t>
            </a:r>
            <a:endParaRPr lang="tr-TR" sz="2800" b="1" dirty="0"/>
          </a:p>
          <a:p>
            <a:endParaRPr lang="tr-TR" b="1" dirty="0"/>
          </a:p>
        </p:txBody>
      </p:sp>
      <p:pic>
        <p:nvPicPr>
          <p:cNvPr id="8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1466993"/>
            <a:ext cx="3564396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9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Ölçme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9" y="1473200"/>
            <a:ext cx="10157354" cy="4699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Değeri</a:t>
            </a:r>
            <a:r>
              <a:rPr lang="tr-TR" sz="2800" b="1" dirty="0"/>
              <a:t> bilinmeyen bir büyüklüğün ‘</a:t>
            </a:r>
            <a:r>
              <a:rPr lang="tr-TR" sz="2800" b="1" dirty="0">
                <a:solidFill>
                  <a:srgbClr val="C00000"/>
                </a:solidFill>
              </a:rPr>
              <a:t>birim</a:t>
            </a:r>
            <a:r>
              <a:rPr lang="tr-TR" sz="2800" b="1" dirty="0"/>
              <a:t>’ olarak isimlendirilen ve </a:t>
            </a:r>
            <a:r>
              <a:rPr lang="tr-TR" sz="2800" b="1" dirty="0">
                <a:solidFill>
                  <a:srgbClr val="FF0000"/>
                </a:solidFill>
              </a:rPr>
              <a:t>özelliği bilinen </a:t>
            </a:r>
            <a:r>
              <a:rPr lang="tr-TR" sz="2800" b="1" dirty="0"/>
              <a:t>başka bir büyüklük veya standartla kıyaslanarak değerlendirilmesi.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Birim</a:t>
            </a:r>
            <a:r>
              <a:rPr lang="tr-TR" sz="2800" b="1" dirty="0">
                <a:solidFill>
                  <a:srgbClr val="0070C0"/>
                </a:solidFill>
              </a:rPr>
              <a:t>: Ölçme işinde kullanılan standart</a:t>
            </a:r>
            <a:endParaRPr lang="tr-TR" sz="2800" dirty="0">
              <a:solidFill>
                <a:srgbClr val="0070C0"/>
              </a:solidFill>
            </a:endParaRPr>
          </a:p>
        </p:txBody>
      </p:sp>
      <p:pic>
        <p:nvPicPr>
          <p:cNvPr id="5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240" y="4354562"/>
            <a:ext cx="3096344" cy="206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99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2480</Words>
  <Application>Microsoft Office PowerPoint</Application>
  <PresentationFormat>Custom</PresentationFormat>
  <Paragraphs>455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3" baseType="lpstr">
      <vt:lpstr>Adobe Caslon Pro Bold</vt:lpstr>
      <vt:lpstr>Adobe Kaiti Std R</vt:lpstr>
      <vt:lpstr>Arial</vt:lpstr>
      <vt:lpstr>Cambria Math</vt:lpstr>
      <vt:lpstr>Century Gothic</vt:lpstr>
      <vt:lpstr>Times New Roman</vt:lpstr>
      <vt:lpstr>Books 16x9</vt:lpstr>
      <vt:lpstr>Kütle ve Enerji Denklikleri Birimler ve Boyutlar</vt:lpstr>
      <vt:lpstr>Ders Kitapları</vt:lpstr>
      <vt:lpstr>Ders Kitapları</vt:lpstr>
      <vt:lpstr>Faydalı web sayfalar</vt:lpstr>
      <vt:lpstr>Ders Konuları</vt:lpstr>
      <vt:lpstr>Ders Değerlendirme</vt:lpstr>
      <vt:lpstr>Ders Değerlendirme</vt:lpstr>
      <vt:lpstr>Bu Hafta</vt:lpstr>
      <vt:lpstr>Ölçme</vt:lpstr>
      <vt:lpstr>Tanımlar</vt:lpstr>
      <vt:lpstr>Tanımlar</vt:lpstr>
      <vt:lpstr>Birim Sistemleri</vt:lpstr>
      <vt:lpstr>Birimler ve birim dönüştürme neden önemli?</vt:lpstr>
      <vt:lpstr>Küçük hata           Büyük kayıp</vt:lpstr>
      <vt:lpstr>Küçük hata           Büyük kayıp</vt:lpstr>
      <vt:lpstr>Uluslararası Birim Sistemi</vt:lpstr>
      <vt:lpstr>PowerPoint Presentation</vt:lpstr>
      <vt:lpstr>Temel Birimler</vt:lpstr>
      <vt:lpstr>Kütle ve Ağırlık</vt:lpstr>
      <vt:lpstr>Kütle ve Ağırlık</vt:lpstr>
      <vt:lpstr>Kütle ve Ağırlık</vt:lpstr>
      <vt:lpstr>Kütle ÇEVİRME FAKTÖRLERİ</vt:lpstr>
      <vt:lpstr>Uzunluk</vt:lpstr>
      <vt:lpstr>Sıcaklık ve Isı</vt:lpstr>
      <vt:lpstr>Sıcaklık Skalaları</vt:lpstr>
      <vt:lpstr>PowerPoint Presentation</vt:lpstr>
      <vt:lpstr>Türetilmiş Büyüklük ve Birimler</vt:lpstr>
      <vt:lpstr>SI birim sisteminde türetilmiş boyutlar ve birimler</vt:lpstr>
      <vt:lpstr>Alan</vt:lpstr>
      <vt:lpstr>Hacim</vt:lpstr>
      <vt:lpstr>Kilogram ve Litre</vt:lpstr>
      <vt:lpstr>Kilogram ve Litre</vt:lpstr>
      <vt:lpstr>Hız</vt:lpstr>
      <vt:lpstr>İvme</vt:lpstr>
      <vt:lpstr>Özgül Kütle/Ağırlık/Hacim</vt:lpstr>
      <vt:lpstr>Özel isimlerle türetilmiş birimler</vt:lpstr>
      <vt:lpstr>Diğer türetilmiş birimler</vt:lpstr>
      <vt:lpstr>Kuvvet</vt:lpstr>
      <vt:lpstr>Kuvvet</vt:lpstr>
      <vt:lpstr>Enerji (İş)</vt:lpstr>
      <vt:lpstr>Enerji (İş)</vt:lpstr>
      <vt:lpstr>Enerji (Isı)</vt:lpstr>
      <vt:lpstr>Enerji (Isı)</vt:lpstr>
      <vt:lpstr>Güç</vt:lpstr>
      <vt:lpstr>Güç</vt:lpstr>
      <vt:lpstr>Enerji</vt:lpstr>
      <vt:lpstr>Basınç</vt:lpstr>
      <vt:lpstr>Basınç</vt:lpstr>
      <vt:lpstr>Debi</vt:lpstr>
      <vt:lpstr>Debi</vt:lpstr>
      <vt:lpstr>Büyültme Çarpanları</vt:lpstr>
      <vt:lpstr>Küçültme Çarpanları</vt:lpstr>
      <vt:lpstr>Sayısal Problem Çözme Tekniği</vt:lpstr>
      <vt:lpstr>Sayısal Problem Çözmede Hatalar</vt:lpstr>
      <vt:lpstr>Yunan Alfabesi</vt:lpstr>
      <vt:lpstr>Ödev 1 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2016-01-15T07:18:00Z</dcterms:created>
  <dcterms:modified xsi:type="dcterms:W3CDTF">2026-03-17T20:05:03Z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